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C8E83F7-1561-41D1-A778-3895A6085BE8}" type="datetimeFigureOut">
              <a:rPr lang="ru-RU" smtClean="0"/>
              <a:t>17.01.2022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EB726754-43F9-4F35-B69D-2C7C9F53452B}"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547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C8E83F7-1561-41D1-A778-3895A6085BE8}"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726754-43F9-4F35-B69D-2C7C9F53452B}" type="slidenum">
              <a:rPr lang="ru-RU" smtClean="0"/>
              <a:t>‹#›</a:t>
            </a:fld>
            <a:endParaRPr lang="ru-RU"/>
          </a:p>
        </p:txBody>
      </p:sp>
    </p:spTree>
    <p:extLst>
      <p:ext uri="{BB962C8B-B14F-4D97-AF65-F5344CB8AC3E}">
        <p14:creationId xmlns:p14="http://schemas.microsoft.com/office/powerpoint/2010/main" val="92795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C8E83F7-1561-41D1-A778-3895A6085BE8}"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726754-43F9-4F35-B69D-2C7C9F53452B}"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310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C8E83F7-1561-41D1-A778-3895A6085BE8}"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726754-43F9-4F35-B69D-2C7C9F53452B}"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60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C8E83F7-1561-41D1-A778-3895A6085BE8}"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726754-43F9-4F35-B69D-2C7C9F53452B}" type="slidenum">
              <a:rPr lang="ru-RU" smtClean="0"/>
              <a:t>‹#›</a:t>
            </a:fld>
            <a:endParaRPr lang="ru-RU"/>
          </a:p>
        </p:txBody>
      </p:sp>
    </p:spTree>
    <p:extLst>
      <p:ext uri="{BB962C8B-B14F-4D97-AF65-F5344CB8AC3E}">
        <p14:creationId xmlns:p14="http://schemas.microsoft.com/office/powerpoint/2010/main" val="2683236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C8E83F7-1561-41D1-A778-3895A6085BE8}"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726754-43F9-4F35-B69D-2C7C9F53452B}"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146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C8E83F7-1561-41D1-A778-3895A6085BE8}"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726754-43F9-4F35-B69D-2C7C9F53452B}"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168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C8E83F7-1561-41D1-A778-3895A6085BE8}"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726754-43F9-4F35-B69D-2C7C9F53452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3597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C8E83F7-1561-41D1-A778-3895A6085BE8}"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726754-43F9-4F35-B69D-2C7C9F53452B}"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88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C8E83F7-1561-41D1-A778-3895A6085BE8}"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726754-43F9-4F35-B69D-2C7C9F53452B}" type="slidenum">
              <a:rPr lang="ru-RU" smtClean="0"/>
              <a:t>‹#›</a:t>
            </a:fld>
            <a:endParaRPr lang="ru-RU"/>
          </a:p>
        </p:txBody>
      </p:sp>
    </p:spTree>
    <p:extLst>
      <p:ext uri="{BB962C8B-B14F-4D97-AF65-F5344CB8AC3E}">
        <p14:creationId xmlns:p14="http://schemas.microsoft.com/office/powerpoint/2010/main" val="367510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C8E83F7-1561-41D1-A778-3895A6085BE8}" type="datetimeFigureOut">
              <a:rPr lang="ru-RU" smtClean="0"/>
              <a:t>17.01.2022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B726754-43F9-4F35-B69D-2C7C9F53452B}"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90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C8E83F7-1561-41D1-A778-3895A6085BE8}"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726754-43F9-4F35-B69D-2C7C9F53452B}" type="slidenum">
              <a:rPr lang="ru-RU" smtClean="0"/>
              <a:t>‹#›</a:t>
            </a:fld>
            <a:endParaRPr lang="ru-RU"/>
          </a:p>
        </p:txBody>
      </p:sp>
    </p:spTree>
    <p:extLst>
      <p:ext uri="{BB962C8B-B14F-4D97-AF65-F5344CB8AC3E}">
        <p14:creationId xmlns:p14="http://schemas.microsoft.com/office/powerpoint/2010/main" val="65197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C8E83F7-1561-41D1-A778-3895A6085BE8}" type="datetimeFigureOut">
              <a:rPr lang="ru-RU" smtClean="0"/>
              <a:t>17.01.2022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B726754-43F9-4F35-B69D-2C7C9F53452B}"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75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C8E83F7-1561-41D1-A778-3895A6085BE8}" type="datetimeFigureOut">
              <a:rPr lang="ru-RU" smtClean="0"/>
              <a:t>17.01.2022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B726754-43F9-4F35-B69D-2C7C9F53452B}"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53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E83F7-1561-41D1-A778-3895A6085BE8}" type="datetimeFigureOut">
              <a:rPr lang="ru-RU" smtClean="0"/>
              <a:t>17.01.2022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B726754-43F9-4F35-B69D-2C7C9F53452B}" type="slidenum">
              <a:rPr lang="ru-RU" smtClean="0"/>
              <a:t>‹#›</a:t>
            </a:fld>
            <a:endParaRPr lang="ru-RU"/>
          </a:p>
        </p:txBody>
      </p:sp>
    </p:spTree>
    <p:extLst>
      <p:ext uri="{BB962C8B-B14F-4D97-AF65-F5344CB8AC3E}">
        <p14:creationId xmlns:p14="http://schemas.microsoft.com/office/powerpoint/2010/main" val="2900563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C8E83F7-1561-41D1-A778-3895A6085BE8}"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726754-43F9-4F35-B69D-2C7C9F53452B}"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243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C8E83F7-1561-41D1-A778-3895A6085BE8}" type="datetimeFigureOut">
              <a:rPr lang="ru-RU" smtClean="0"/>
              <a:t>17.01.2022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B726754-43F9-4F35-B69D-2C7C9F53452B}" type="slidenum">
              <a:rPr lang="ru-RU" smtClean="0"/>
              <a:t>‹#›</a:t>
            </a:fld>
            <a:endParaRPr lang="ru-RU"/>
          </a:p>
        </p:txBody>
      </p:sp>
    </p:spTree>
    <p:extLst>
      <p:ext uri="{BB962C8B-B14F-4D97-AF65-F5344CB8AC3E}">
        <p14:creationId xmlns:p14="http://schemas.microsoft.com/office/powerpoint/2010/main" val="406906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8E83F7-1561-41D1-A778-3895A6085BE8}" type="datetimeFigureOut">
              <a:rPr lang="ru-RU" smtClean="0"/>
              <a:t>17.01.2022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726754-43F9-4F35-B69D-2C7C9F53452B}" type="slidenum">
              <a:rPr lang="ru-RU" smtClean="0"/>
              <a:t>‹#›</a:t>
            </a:fld>
            <a:endParaRPr lang="ru-RU"/>
          </a:p>
        </p:txBody>
      </p:sp>
    </p:spTree>
    <p:extLst>
      <p:ext uri="{BB962C8B-B14F-4D97-AF65-F5344CB8AC3E}">
        <p14:creationId xmlns:p14="http://schemas.microsoft.com/office/powerpoint/2010/main" val="20439049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92398" y="1871131"/>
            <a:ext cx="7379650" cy="1515533"/>
          </a:xfrm>
        </p:spPr>
        <p:txBody>
          <a:bodyPr/>
          <a:lstStyle/>
          <a:p>
            <a:r>
              <a:rPr lang="ru-RU" sz="3600" dirty="0" err="1">
                <a:latin typeface="Times New Roman" panose="02020603050405020304" pitchFamily="18" charset="0"/>
                <a:cs typeface="Times New Roman" panose="02020603050405020304" pitchFamily="18" charset="0"/>
              </a:rPr>
              <a:t>Қытай</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тілі</a:t>
            </a:r>
            <a:r>
              <a:rPr lang="ru-RU" sz="3600" dirty="0">
                <a:latin typeface="Times New Roman" panose="02020603050405020304" pitchFamily="18" charset="0"/>
                <a:cs typeface="Times New Roman" panose="02020603050405020304" pitchFamily="18" charset="0"/>
              </a:rPr>
              <a:t> мен </a:t>
            </a:r>
            <a:r>
              <a:rPr lang="ru-RU" sz="3600" dirty="0" err="1">
                <a:latin typeface="Times New Roman" panose="02020603050405020304" pitchFamily="18" charset="0"/>
                <a:cs typeface="Times New Roman" panose="02020603050405020304" pitchFamily="18" charset="0"/>
              </a:rPr>
              <a:t>қазақ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тілі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арасындағы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тілдік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ерекшелік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бейнелеу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тәсілі</a:t>
            </a: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ru-RU" dirty="0"/>
              <a:t>.</a:t>
            </a:r>
          </a:p>
        </p:txBody>
      </p:sp>
    </p:spTree>
    <p:extLst>
      <p:ext uri="{BB962C8B-B14F-4D97-AF65-F5344CB8AC3E}">
        <p14:creationId xmlns:p14="http://schemas.microsoft.com/office/powerpoint/2010/main" val="1721234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graphicFrame>
        <p:nvGraphicFramePr>
          <p:cNvPr id="8" name="Объект 7"/>
          <p:cNvGraphicFramePr>
            <a:graphicFrameLocks noGrp="1"/>
          </p:cNvGraphicFramePr>
          <p:nvPr>
            <p:ph idx="1"/>
            <p:extLst>
              <p:ext uri="{D42A27DB-BD31-4B8C-83A1-F6EECF244321}">
                <p14:modId xmlns:p14="http://schemas.microsoft.com/office/powerpoint/2010/main" val="1517854947"/>
              </p:ext>
            </p:extLst>
          </p:nvPr>
        </p:nvGraphicFramePr>
        <p:xfrm>
          <a:off x="1842449" y="982133"/>
          <a:ext cx="9054148" cy="4802463"/>
        </p:xfrm>
        <a:graphic>
          <a:graphicData uri="http://schemas.openxmlformats.org/drawingml/2006/table">
            <a:tbl>
              <a:tblPr/>
              <a:tblGrid>
                <a:gridCol w="2270837">
                  <a:extLst>
                    <a:ext uri="{9D8B030D-6E8A-4147-A177-3AD203B41FA5}">
                      <a16:colId xmlns:a16="http://schemas.microsoft.com/office/drawing/2014/main" val="20000"/>
                    </a:ext>
                  </a:extLst>
                </a:gridCol>
                <a:gridCol w="2256237">
                  <a:extLst>
                    <a:ext uri="{9D8B030D-6E8A-4147-A177-3AD203B41FA5}">
                      <a16:colId xmlns:a16="http://schemas.microsoft.com/office/drawing/2014/main" val="20001"/>
                    </a:ext>
                  </a:extLst>
                </a:gridCol>
                <a:gridCol w="2256237">
                  <a:extLst>
                    <a:ext uri="{9D8B030D-6E8A-4147-A177-3AD203B41FA5}">
                      <a16:colId xmlns:a16="http://schemas.microsoft.com/office/drawing/2014/main" val="20002"/>
                    </a:ext>
                  </a:extLst>
                </a:gridCol>
                <a:gridCol w="2270837">
                  <a:extLst>
                    <a:ext uri="{9D8B030D-6E8A-4147-A177-3AD203B41FA5}">
                      <a16:colId xmlns:a16="http://schemas.microsoft.com/office/drawing/2014/main" val="20003"/>
                    </a:ext>
                  </a:extLst>
                </a:gridCol>
              </a:tblGrid>
              <a:tr h="343033">
                <a:tc gridSpan="4">
                  <a:txBody>
                    <a:bodyPr/>
                    <a:lstStyle/>
                    <a:p>
                      <a:pPr indent="254000">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Түлкі</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43033">
                <a:tc gridSpan="2">
                  <a:txBody>
                    <a:bodyPr/>
                    <a:lstStyle/>
                    <a:p>
                      <a:pPr indent="254000">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Қытай </a:t>
                      </a: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тілінде</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indent="254000">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Қазақ </a:t>
                      </a: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тілінде</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1"/>
                  </a:ext>
                </a:extLst>
              </a:tr>
              <a:tr h="343033">
                <a:tc gridSpan="2">
                  <a:txBody>
                    <a:bodyPr/>
                    <a:lstStyle/>
                    <a:p>
                      <a:pPr indent="254000">
                        <a:lnSpc>
                          <a:spcPct val="105000"/>
                        </a:lnSpc>
                        <a:spcAft>
                          <a:spcPts val="0"/>
                        </a:spcAft>
                      </a:pPr>
                      <a:r>
                        <a:rPr lang="kk-KZ" sz="1400">
                          <a:solidFill>
                            <a:srgbClr val="231F20"/>
                          </a:solidFill>
                          <a:effectLst/>
                          <a:latin typeface="SimSun" panose="02010600030101010101" pitchFamily="2" charset="-122"/>
                          <a:ea typeface="Times New Roman" panose="02020603050405020304" pitchFamily="18" charset="0"/>
                          <a:cs typeface="Times New Roman" panose="02020603050405020304" pitchFamily="18" charset="0"/>
                        </a:rPr>
                        <a:t>狐狸</a:t>
                      </a:r>
                      <a:r>
                        <a:rPr lang="kk-KZ" sz="1400">
                          <a:solidFill>
                            <a:srgbClr val="231F20"/>
                          </a:solidFill>
                          <a:effectLst/>
                          <a:latin typeface="Times New Roman" panose="02020603050405020304" pitchFamily="18" charset="0"/>
                          <a:ea typeface="SimSun" panose="02010600030101010101" pitchFamily="2" charset="-122"/>
                          <a:cs typeface="Times New Roman" panose="02020603050405020304" pitchFamily="18" charset="0"/>
                        </a:rPr>
                        <a:t> (huli)</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indent="254000">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Түлкі</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2"/>
                  </a:ext>
                </a:extLst>
              </a:tr>
              <a:tr h="686066">
                <a:tc>
                  <a:txBody>
                    <a:bodyPr/>
                    <a:lstStyle/>
                    <a:p>
                      <a:pPr indent="254000">
                        <a:lnSpc>
                          <a:spcPct val="105000"/>
                        </a:lnSpc>
                        <a:spcAft>
                          <a:spcPts val="0"/>
                        </a:spcAft>
                      </a:pP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Тура </a:t>
                      </a: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Ауыспалы 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nSpc>
                          <a:spcPct val="105000"/>
                        </a:lnSpc>
                        <a:spcAft>
                          <a:spcPts val="0"/>
                        </a:spcAft>
                      </a:pP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Тура </a:t>
                      </a: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nSpc>
                          <a:spcPct val="105000"/>
                        </a:lnSpc>
                        <a:spcAft>
                          <a:spcPts val="0"/>
                        </a:spcAft>
                      </a:pP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Ауыспалы </a:t>
                      </a: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87298">
                <a:tc>
                  <a:txBody>
                    <a:bodyPr/>
                    <a:lstStyle/>
                    <a:p>
                      <a:pPr indent="254000">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Түлкі (жануар)</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just">
                        <a:lnSpc>
                          <a:spcPct val="105000"/>
                        </a:lnSpc>
                        <a:spcAft>
                          <a:spcPts val="0"/>
                        </a:spcAft>
                        <a:buClr>
                          <a:srgbClr val="231F20"/>
                        </a:buClr>
                        <a:buSzPts val="1100"/>
                        <a:buFont typeface="+mj-lt"/>
                        <a:buAutoNum type="arabicParenR"/>
                        <a:tabLst>
                          <a:tab pos="170815" algn="l"/>
                        </a:tabLst>
                      </a:pPr>
                      <a:r>
                        <a:rPr lang="kk-KZ" sz="1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қу, жағымпаз, жыл- маң, айлакер;</a:t>
                      </a:r>
                      <a:endParaRPr lang="ru-RU" sz="11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5000"/>
                        </a:lnSpc>
                        <a:spcAft>
                          <a:spcPts val="0"/>
                        </a:spcAft>
                        <a:buClr>
                          <a:srgbClr val="231F20"/>
                        </a:buClr>
                        <a:buSzPts val="1100"/>
                        <a:buFont typeface="+mj-lt"/>
                        <a:buAutoNum type="arabicParenR"/>
                        <a:tabLst>
                          <a:tab pos="250190" algn="l"/>
                        </a:tabLst>
                      </a:pPr>
                      <a:r>
                        <a:rPr lang="kk-KZ" sz="1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арам, алаяқ, та- сжүрек, моральдік қа- сиеті төмен;</a:t>
                      </a:r>
                      <a:endParaRPr lang="ru-RU" sz="11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5000"/>
                        </a:lnSpc>
                        <a:spcAft>
                          <a:spcPts val="0"/>
                        </a:spcAft>
                        <a:buClr>
                          <a:srgbClr val="231F20"/>
                        </a:buClr>
                        <a:buSzPts val="1100"/>
                        <a:buFont typeface="+mj-lt"/>
                        <a:buAutoNum type="arabicParenR"/>
                        <a:tabLst>
                          <a:tab pos="149225" algn="l"/>
                        </a:tabLst>
                      </a:pPr>
                      <a:r>
                        <a:rPr lang="kk-KZ" sz="1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қызықтырғыш әйел.</a:t>
                      </a:r>
                      <a:endParaRPr lang="ru-RU" sz="11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Түлкі (жануар)</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nSpc>
                          <a:spcPct val="105000"/>
                        </a:lnSpc>
                        <a:spcAft>
                          <a:spcPts val="0"/>
                        </a:spcAft>
                      </a:pPr>
                      <a:r>
                        <a:rPr lang="kk-KZ" sz="1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 қу, жағымпаз, жылмаң, айлакер</a:t>
                      </a:r>
                      <a:endParaRPr lang="ru-RU" sz="11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20471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normAutofit fontScale="70000" lnSpcReduction="20000"/>
          </a:bodyPr>
          <a:lstStyle/>
          <a:p>
            <a:r>
              <a:rPr lang="kk-KZ" dirty="0"/>
              <a:t>Байқағанымыздай, екі тілде де метафоризация негізі – жануар мінезінің адам мінезімен сәйкес келетін жақтарын эмоционалды түрде қабылдау. «Түлкіге ұқсайтын адам» образының компонентінде түлкіні өте «қу», «жағымпаз», «жылмаң», «айлакер», «арам» мағынасын білдіреді. Метафорадағы қу семасы келесідей сипатталады: қу – өтірікші – арам ойлы – жағымпаз. Осылайша, қытай тілінде де, қазақ тілінде де қу, арам ойлы, өтірікші адамды сипаттау үшін келесі метафоралар қолданылады: 狡猾的狐狸 (jiaohua de huli) / қу түлкі, 像狐狸一样狡猾 (xiang huli yiyang jiaohua) / түлкідей қу, 谁不知道他，一个老狐狸！ (shei bu zhidao ta, lao huli) / Ол түлкіні кім білмейді дейсің! Сондай – ақ қытай тілінде 狐狸 舔虎鼻子 (huli tian hu bizi) / түлкі жолбарыстың мұрнын жалайды метафорасы кездеседі, оның мағынасы жағымпаздану. </a:t>
            </a:r>
            <a:endParaRPr lang="ru-RU" dirty="0"/>
          </a:p>
          <a:p>
            <a:r>
              <a:rPr lang="kk-KZ" dirty="0"/>
              <a:t>Бұл мысалдарда екі тілде де түлкіні «қу, айлакер жануар» ретінде бейнелеп, бұл қасиетті «ақылды адамға тән» деп көрсетеді. Қазақ тіліндегі осындай образды халық ер- тегілерімен байланыстыруға болады. Олардың басты кейіпкерлері - есімдері аңызға ай- налған Алдар көсе мен Тазша бала, Жиренше шешен. Осы бір қуақы, бірақ адал, тапқыр, айлакер жандардың ертегілерде үнемі жолы болады.</a:t>
            </a:r>
            <a:endParaRPr lang="ru-RU" dirty="0"/>
          </a:p>
          <a:p>
            <a:endParaRPr lang="ru-RU" dirty="0"/>
          </a:p>
        </p:txBody>
      </p:sp>
    </p:spTree>
    <p:extLst>
      <p:ext uri="{BB962C8B-B14F-4D97-AF65-F5344CB8AC3E}">
        <p14:creationId xmlns:p14="http://schemas.microsoft.com/office/powerpoint/2010/main" val="139851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normAutofit fontScale="92500"/>
          </a:bodyPr>
          <a:lstStyle/>
          <a:p>
            <a:r>
              <a:rPr lang="kk-KZ" dirty="0"/>
              <a:t>Алайда, қытай тілінде бұдан басқа «арамдық, алаяқтық, надандық» сияқты адам мінезінің ерекшелігін білдіруге қолданылады: 豺狐之心 (chai hu zhi xin – шие бөрі мен түлкінің жүрегі) – қу, алаяқ, тасжүрек адам; 奸同鬼，行若狐鼠 (jian tong gui, xingruo hu shu– жын сияқты арам, түлкі мен тышқан сияқты қу) – нашар, алаяқ адам; 狐鼠之徒 (hu shu zhitu – түлкі мен тышқанның оқушысы, жақтаушысы) – моральдік қасиеті төмен адам; 鼠迹狐踪 (shu ji hu zong – түлкі немесе тышқанның ізі) – надандық жасайтын адам; 狐狸给鸡拜年(huli gei ji bainian – түлкі тауықты жаңа жылмен құттықтайды) – жаман ойы болу; 狐朋狗又 (hu peng gou you) – қай – қайдағы адамдар, т.б.</a:t>
            </a:r>
            <a:endParaRPr lang="ru-RU" dirty="0"/>
          </a:p>
          <a:p>
            <a:endParaRPr lang="ru-RU" dirty="0"/>
          </a:p>
        </p:txBody>
      </p:sp>
    </p:spTree>
    <p:extLst>
      <p:ext uri="{BB962C8B-B14F-4D97-AF65-F5344CB8AC3E}">
        <p14:creationId xmlns:p14="http://schemas.microsoft.com/office/powerpoint/2010/main" val="2714496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85000" lnSpcReduction="20000"/>
          </a:bodyPr>
          <a:lstStyle/>
          <a:p>
            <a:r>
              <a:rPr lang="kk-KZ" dirty="0"/>
              <a:t>Алайда, берілген жағдайда қытай тіліндегі 狐狸 (huli) сөзі мен қазақ тіліндегі түлкі сөзі толық сәйкес келмейді, яғни қытай тілінде бұл түсініктің қазақ тілімен салыстырғанда қосымша бір мағынасы бар. Қытай тілінде түлкінің тағы бір образы – «қызықтырғыш, еліктіргіш әйел». Осындай метафораны қолданудың негізі дәстүрлі қытай мифологиясындағы «ци» энергиясы үшін ер адамдарды қызықтыратын «құбылғыш түлкі (狐狸精)» образы. Адамның осындай құбылғыш түлкіге кезігуі ешқандай жақсылыққа апармайды деп саналатын. Түлкі оның күшін алып, өзінің мәңгі өмірі үшін сол адамды өлтіреді. Осы аңызға қарап, қазіргі қытай тілінде 狐狸精 деп «қызықтырғыш, айлакер, ер адамның ақшасына қызығатын» әйелді айтады. Ал қазақ тілінде түлкінің осында образы кездеспейді. </a:t>
            </a:r>
            <a:endParaRPr lang="ru-RU" dirty="0"/>
          </a:p>
          <a:p>
            <a:r>
              <a:rPr lang="kk-KZ" b="1" dirty="0"/>
              <a:t>Екі тілде сәйкес келмейтін метафоралар. </a:t>
            </a:r>
            <a:r>
              <a:rPr lang="kk-KZ" dirty="0"/>
              <a:t>Екі тілдегі мағыналары толықтай сәйкес келмейтін жағдайлар да болады, оған мысал ретінде қоян сөзін алуға болады:</a:t>
            </a:r>
            <a:endParaRPr lang="ru-RU" dirty="0"/>
          </a:p>
          <a:p>
            <a:endParaRPr lang="ru-RU" dirty="0"/>
          </a:p>
        </p:txBody>
      </p:sp>
    </p:spTree>
    <p:extLst>
      <p:ext uri="{BB962C8B-B14F-4D97-AF65-F5344CB8AC3E}">
        <p14:creationId xmlns:p14="http://schemas.microsoft.com/office/powerpoint/2010/main" val="48956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207071629"/>
              </p:ext>
            </p:extLst>
          </p:nvPr>
        </p:nvGraphicFramePr>
        <p:xfrm>
          <a:off x="1941610" y="1201002"/>
          <a:ext cx="8826474" cy="4380931"/>
        </p:xfrm>
        <a:graphic>
          <a:graphicData uri="http://schemas.openxmlformats.org/drawingml/2006/table">
            <a:tbl>
              <a:tblPr/>
              <a:tblGrid>
                <a:gridCol w="2213735">
                  <a:extLst>
                    <a:ext uri="{9D8B030D-6E8A-4147-A177-3AD203B41FA5}">
                      <a16:colId xmlns:a16="http://schemas.microsoft.com/office/drawing/2014/main" val="20000"/>
                    </a:ext>
                  </a:extLst>
                </a:gridCol>
                <a:gridCol w="2199502">
                  <a:extLst>
                    <a:ext uri="{9D8B030D-6E8A-4147-A177-3AD203B41FA5}">
                      <a16:colId xmlns:a16="http://schemas.microsoft.com/office/drawing/2014/main" val="20001"/>
                    </a:ext>
                  </a:extLst>
                </a:gridCol>
                <a:gridCol w="2199502">
                  <a:extLst>
                    <a:ext uri="{9D8B030D-6E8A-4147-A177-3AD203B41FA5}">
                      <a16:colId xmlns:a16="http://schemas.microsoft.com/office/drawing/2014/main" val="20002"/>
                    </a:ext>
                  </a:extLst>
                </a:gridCol>
                <a:gridCol w="2213735">
                  <a:extLst>
                    <a:ext uri="{9D8B030D-6E8A-4147-A177-3AD203B41FA5}">
                      <a16:colId xmlns:a16="http://schemas.microsoft.com/office/drawing/2014/main" val="20003"/>
                    </a:ext>
                  </a:extLst>
                </a:gridCol>
              </a:tblGrid>
              <a:tr h="486770">
                <a:tc gridSpan="4">
                  <a:txBody>
                    <a:bodyPr/>
                    <a:lstStyle/>
                    <a:p>
                      <a:pPr indent="254000" algn="ctr">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Қоян</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86770">
                <a:tc gridSpan="2">
                  <a:txBody>
                    <a:bodyPr/>
                    <a:lstStyle/>
                    <a:p>
                      <a:pPr indent="254000" algn="ctr">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Қытай тілінде</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indent="254000" algn="ctr">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Қазақ тілінде</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1"/>
                  </a:ext>
                </a:extLst>
              </a:tr>
              <a:tr h="486770">
                <a:tc gridSpan="2">
                  <a:txBody>
                    <a:bodyPr/>
                    <a:lstStyle/>
                    <a:p>
                      <a:pPr indent="254000" algn="ctr">
                        <a:lnSpc>
                          <a:spcPct val="105000"/>
                        </a:lnSpc>
                        <a:spcAft>
                          <a:spcPts val="0"/>
                        </a:spcAft>
                      </a:pPr>
                      <a:r>
                        <a:rPr lang="en-US" sz="1400">
                          <a:solidFill>
                            <a:srgbClr val="231F20"/>
                          </a:solidFill>
                          <a:effectLst/>
                          <a:latin typeface="MS Gothic" panose="020B0609070205080204" pitchFamily="49" charset="-128"/>
                          <a:ea typeface="Times New Roman" panose="02020603050405020304" pitchFamily="18" charset="0"/>
                          <a:cs typeface="MS Gothic" panose="020B0609070205080204" pitchFamily="49" charset="-128"/>
                        </a:rPr>
                        <a:t>兔子</a:t>
                      </a:r>
                      <a:r>
                        <a:rPr lang="en-US"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(tuzi)</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indent="254000" algn="ctr">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Қоян</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2"/>
                  </a:ext>
                </a:extLst>
              </a:tr>
              <a:tr h="973541">
                <a:tc>
                  <a:txBody>
                    <a:bodyPr/>
                    <a:lstStyle/>
                    <a:p>
                      <a:pPr indent="254000" algn="ctr">
                        <a:lnSpc>
                          <a:spcPct val="105000"/>
                        </a:lnSpc>
                        <a:spcAft>
                          <a:spcPts val="0"/>
                        </a:spcAft>
                      </a:pP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Тура </a:t>
                      </a: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Ауыспалы 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lnSpc>
                          <a:spcPct val="105000"/>
                        </a:lnSpc>
                        <a:spcAft>
                          <a:spcPts val="0"/>
                        </a:spcAft>
                      </a:pP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Тура </a:t>
                      </a: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lnSpc>
                          <a:spcPct val="105000"/>
                        </a:lnSpc>
                        <a:spcAft>
                          <a:spcPts val="0"/>
                        </a:spcAft>
                      </a:pP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Ауыспалы </a:t>
                      </a: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47080">
                <a:tc>
                  <a:txBody>
                    <a:bodyPr/>
                    <a:lstStyle/>
                    <a:p>
                      <a:pPr indent="254000">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Қоян - жануар</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5000"/>
                        </a:lnSpc>
                        <a:spcAft>
                          <a:spcPts val="0"/>
                        </a:spcAft>
                        <a:buClr>
                          <a:srgbClr val="231F20"/>
                        </a:buClr>
                        <a:buSzPts val="1200"/>
                        <a:buFont typeface="+mj-lt"/>
                        <a:buAutoNum type="arabicParenR"/>
                        <a:tabLst>
                          <a:tab pos="231775" algn="l"/>
                        </a:tabLst>
                      </a:pPr>
                      <a:r>
                        <a:rPr lang="kk-KZ" sz="1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ақылды, тапқыр, айлакер адам;</a:t>
                      </a:r>
                      <a:endParaRPr lang="ru-RU" sz="11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5000"/>
                        </a:lnSpc>
                        <a:spcAft>
                          <a:spcPts val="0"/>
                        </a:spcAft>
                        <a:buClr>
                          <a:srgbClr val="231F20"/>
                        </a:buClr>
                        <a:buSzPts val="1200"/>
                        <a:buFont typeface="+mj-lt"/>
                        <a:buAutoNum type="arabicParenR"/>
                        <a:tabLst>
                          <a:tab pos="170815" algn="l"/>
                        </a:tabLst>
                      </a:pPr>
                      <a:r>
                        <a:rPr lang="kk-KZ" sz="14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өте жылдам</a:t>
                      </a:r>
                      <a:endParaRPr lang="ru-RU" sz="1100" u="none" strike="noStrike" spc="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495300">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Қоян - жануар</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5000"/>
                        </a:lnSpc>
                        <a:spcAft>
                          <a:spcPts val="0"/>
                        </a:spcAft>
                        <a:buClr>
                          <a:srgbClr val="231F20"/>
                        </a:buClr>
                        <a:buSzPts val="1200"/>
                        <a:buFont typeface="+mj-lt"/>
                        <a:buAutoNum type="arabicParenR"/>
                        <a:tabLst>
                          <a:tab pos="194945" algn="l"/>
                        </a:tabLst>
                      </a:pPr>
                      <a:r>
                        <a:rPr lang="kk-KZ" sz="14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қорқақ, су жүрек,</a:t>
                      </a:r>
                      <a:endParaRPr lang="ru-RU" sz="11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5000"/>
                        </a:lnSpc>
                        <a:spcAft>
                          <a:spcPts val="0"/>
                        </a:spcAft>
                        <a:buClr>
                          <a:srgbClr val="231F20"/>
                        </a:buClr>
                        <a:buSzPts val="1200"/>
                        <a:buFont typeface="+mj-lt"/>
                        <a:buAutoNum type="arabicParenR"/>
                        <a:tabLst>
                          <a:tab pos="170815" algn="l"/>
                        </a:tabLst>
                      </a:pPr>
                      <a:r>
                        <a:rPr lang="kk-KZ" sz="14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қоян жүрек адам</a:t>
                      </a:r>
                      <a:endParaRPr lang="ru-RU" sz="11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17671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normAutofit fontScale="92500"/>
          </a:bodyPr>
          <a:lstStyle/>
          <a:p>
            <a:r>
              <a:rPr lang="kk-KZ" dirty="0"/>
              <a:t>Осында екі тілдегі метафоралардың екі түрлі мағынада қолданылуының себебі – жануар образымен байланысты ұлттық мәдени ерекшеліктері. Қытай мәдениетінде қоянның интеллектуалды және физиологиялық ерекшеліктері бағаланады. Мысалы: 狡兔三穴 (jiao tu san xue – қу қоянның үш іні бар) – кез-келген жағдайда айла таба алатын адам; 兔子不吃穴边草 (tuzi bu chi xue bian cao – қоян өз іні маңайындағы шөпті жемейді) – қылмыскерлер өздерін көп адам танитын жерде қылмыс жасамайды; 兔脱 (tu tuo) – тез, жылдам қашу. Ал, қазақ тілінде қоян моделі адамның қорқақтық сияқты мінезін сипаттауда қолданылады: қорқақ қоян, қоян жүрек.</a:t>
            </a:r>
            <a:endParaRPr lang="ru-RU" dirty="0"/>
          </a:p>
          <a:p>
            <a:endParaRPr lang="ru-RU" dirty="0"/>
          </a:p>
        </p:txBody>
      </p:sp>
    </p:spTree>
    <p:extLst>
      <p:ext uri="{BB962C8B-B14F-4D97-AF65-F5344CB8AC3E}">
        <p14:creationId xmlns:p14="http://schemas.microsoft.com/office/powerpoint/2010/main" val="1059949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normAutofit fontScale="85000" lnSpcReduction="10000"/>
          </a:bodyPr>
          <a:lstStyle/>
          <a:p>
            <a:r>
              <a:rPr lang="kk-KZ" b="1" dirty="0"/>
              <a:t>Нәтижесі. </a:t>
            </a:r>
            <a:r>
              <a:rPr lang="kk-KZ" dirty="0"/>
              <a:t>Аталмыш жұмыста қытай тілі мен қазақ тіліндегі бірнеше концептіге компоненттік талдау жасап, олардың коннотативтік семаларын шығарып, сондай-ақ екі ұлттың мәдени ерекшеліктері жайлы білімімізге сүйене отырып, алынған концептілермен байланысты ассоциацияларын талдадық. Салыстырмалы талдау нәтижесінде екі халықтың ұлттық спецификалық және ортақ ерекшеліктерін айқындап, бастапқы денотаты бойынша екі тілде бірдей концептілердің образды семантика қатынасының екі түрін бөліп шығардық:</a:t>
            </a:r>
            <a:endParaRPr lang="ru-RU" dirty="0"/>
          </a:p>
          <a:p>
            <a:pPr lvl="0"/>
            <a:r>
              <a:rPr lang="kk-KZ" dirty="0"/>
              <a:t>Ауыспалы мағыналарының екі тілде жартылай сәйкестігі (яғни кейбір семантикалық ком- поненттердің сәйкес келмеуі);</a:t>
            </a:r>
            <a:endParaRPr lang="ru-RU" dirty="0"/>
          </a:p>
          <a:p>
            <a:pPr lvl="0"/>
            <a:r>
              <a:rPr lang="kk-KZ" dirty="0"/>
              <a:t>Екі тілдегі метафоралар мағыналарының толықтай сәйкес келмеуі.</a:t>
            </a:r>
            <a:endParaRPr lang="ru-RU" dirty="0"/>
          </a:p>
          <a:p>
            <a:endParaRPr lang="ru-RU" dirty="0"/>
          </a:p>
        </p:txBody>
      </p:sp>
    </p:spTree>
    <p:extLst>
      <p:ext uri="{BB962C8B-B14F-4D97-AF65-F5344CB8AC3E}">
        <p14:creationId xmlns:p14="http://schemas.microsoft.com/office/powerpoint/2010/main" val="219778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normAutofit lnSpcReduction="10000"/>
          </a:bodyPr>
          <a:lstStyle/>
          <a:p>
            <a:r>
              <a:rPr lang="ru-RU" dirty="0" err="1"/>
              <a:t>Екі</a:t>
            </a:r>
            <a:r>
              <a:rPr lang="ru-RU" dirty="0"/>
              <a:t> </a:t>
            </a:r>
            <a:r>
              <a:rPr lang="ru-RU" dirty="0" err="1"/>
              <a:t>тілдегі</a:t>
            </a:r>
            <a:r>
              <a:rPr lang="ru-RU" dirty="0"/>
              <a:t> </a:t>
            </a:r>
            <a:r>
              <a:rPr lang="ru-RU" dirty="0" err="1"/>
              <a:t>метафораларды</a:t>
            </a:r>
            <a:r>
              <a:rPr lang="ru-RU" dirty="0"/>
              <a:t> </a:t>
            </a:r>
            <a:r>
              <a:rPr lang="ru-RU" dirty="0" err="1"/>
              <a:t>салыстыру</a:t>
            </a:r>
            <a:r>
              <a:rPr lang="ru-RU" dirty="0"/>
              <a:t>. </a:t>
            </a:r>
            <a:r>
              <a:rPr lang="ru-RU" dirty="0" err="1"/>
              <a:t>Екі</a:t>
            </a:r>
            <a:r>
              <a:rPr lang="ru-RU" dirty="0"/>
              <a:t> </a:t>
            </a:r>
            <a:r>
              <a:rPr lang="ru-RU" dirty="0" err="1"/>
              <a:t>тілдің</a:t>
            </a:r>
            <a:r>
              <a:rPr lang="ru-RU" dirty="0"/>
              <a:t> </a:t>
            </a:r>
            <a:r>
              <a:rPr lang="ru-RU" dirty="0" err="1"/>
              <a:t>идио-этникалық</a:t>
            </a:r>
            <a:r>
              <a:rPr lang="ru-RU" dirty="0"/>
              <a:t> </a:t>
            </a:r>
            <a:r>
              <a:rPr lang="ru-RU" dirty="0" err="1"/>
              <a:t>және</a:t>
            </a:r>
            <a:r>
              <a:rPr lang="ru-RU" dirty="0"/>
              <a:t> </a:t>
            </a:r>
            <a:r>
              <a:rPr lang="ru-RU" dirty="0" err="1"/>
              <a:t>ортақ</a:t>
            </a:r>
            <a:r>
              <a:rPr lang="ru-RU" dirty="0"/>
              <a:t> </a:t>
            </a:r>
            <a:r>
              <a:rPr lang="ru-RU" dirty="0" err="1"/>
              <a:t>ерек</a:t>
            </a:r>
            <a:r>
              <a:rPr lang="ru-RU" dirty="0"/>
              <a:t>- </a:t>
            </a:r>
            <a:r>
              <a:rPr lang="ru-RU" dirty="0" err="1"/>
              <a:t>шеліктерін</a:t>
            </a:r>
            <a:r>
              <a:rPr lang="ru-RU" dirty="0"/>
              <a:t> </a:t>
            </a:r>
            <a:r>
              <a:rPr lang="ru-RU" dirty="0" err="1"/>
              <a:t>түсіну</a:t>
            </a:r>
            <a:r>
              <a:rPr lang="ru-RU" dirty="0"/>
              <a:t> </a:t>
            </a:r>
            <a:r>
              <a:rPr lang="ru-RU" dirty="0" err="1"/>
              <a:t>үшін</a:t>
            </a:r>
            <a:r>
              <a:rPr lang="ru-RU" dirty="0"/>
              <a:t>, </a:t>
            </a:r>
            <a:r>
              <a:rPr lang="ru-RU" dirty="0" err="1"/>
              <a:t>бірнеше</a:t>
            </a:r>
            <a:r>
              <a:rPr lang="ru-RU" dirty="0"/>
              <a:t> </a:t>
            </a:r>
            <a:r>
              <a:rPr lang="ru-RU" dirty="0" err="1"/>
              <a:t>мысалға</a:t>
            </a:r>
            <a:r>
              <a:rPr lang="ru-RU" dirty="0"/>
              <a:t> </a:t>
            </a:r>
            <a:r>
              <a:rPr lang="ru-RU" dirty="0" err="1"/>
              <a:t>тоқтала</a:t>
            </a:r>
            <a:r>
              <a:rPr lang="ru-RU" dirty="0"/>
              <a:t> </a:t>
            </a:r>
            <a:r>
              <a:rPr lang="ru-RU" dirty="0" err="1"/>
              <a:t>кетейік</a:t>
            </a:r>
            <a:r>
              <a:rPr lang="ru-RU" dirty="0"/>
              <a:t>: </a:t>
            </a:r>
            <a:r>
              <a:rPr lang="ru-RU" dirty="0" err="1"/>
              <a:t>Екі</a:t>
            </a:r>
            <a:r>
              <a:rPr lang="ru-RU" dirty="0"/>
              <a:t> </a:t>
            </a:r>
            <a:r>
              <a:rPr lang="ru-RU" dirty="0" err="1"/>
              <a:t>тілде</a:t>
            </a:r>
            <a:r>
              <a:rPr lang="ru-RU" dirty="0"/>
              <a:t> </a:t>
            </a:r>
            <a:r>
              <a:rPr lang="ru-RU" dirty="0" err="1"/>
              <a:t>жартылай</a:t>
            </a:r>
            <a:r>
              <a:rPr lang="ru-RU" dirty="0"/>
              <a:t> </a:t>
            </a:r>
            <a:r>
              <a:rPr lang="ru-RU" dirty="0" err="1"/>
              <a:t>сәйкес</a:t>
            </a:r>
            <a:r>
              <a:rPr lang="ru-RU" dirty="0"/>
              <a:t> </a:t>
            </a:r>
            <a:r>
              <a:rPr lang="ru-RU" dirty="0" err="1"/>
              <a:t>ке</a:t>
            </a:r>
            <a:r>
              <a:rPr lang="ru-RU" dirty="0"/>
              <a:t>- </a:t>
            </a:r>
            <a:r>
              <a:rPr lang="ru-RU" dirty="0" err="1"/>
              <a:t>летін</a:t>
            </a:r>
            <a:r>
              <a:rPr lang="ru-RU" dirty="0"/>
              <a:t> </a:t>
            </a:r>
            <a:r>
              <a:rPr lang="ru-RU" dirty="0" err="1"/>
              <a:t>метафоралар</a:t>
            </a:r>
            <a:r>
              <a:rPr lang="ru-RU" dirty="0"/>
              <a:t>. </a:t>
            </a:r>
            <a:r>
              <a:rPr lang="ru-RU" dirty="0" err="1"/>
              <a:t>Қытай</a:t>
            </a:r>
            <a:r>
              <a:rPr lang="ru-RU" dirty="0"/>
              <a:t> </a:t>
            </a:r>
            <a:r>
              <a:rPr lang="ru-RU" dirty="0" err="1"/>
              <a:t>тілінде</a:t>
            </a:r>
            <a:r>
              <a:rPr lang="ru-RU" dirty="0"/>
              <a:t> де, </a:t>
            </a:r>
            <a:r>
              <a:rPr lang="ru-RU" dirty="0" err="1"/>
              <a:t>қазақ</a:t>
            </a:r>
            <a:r>
              <a:rPr lang="ru-RU" dirty="0"/>
              <a:t> </a:t>
            </a:r>
            <a:r>
              <a:rPr lang="ru-RU" dirty="0" err="1"/>
              <a:t>тілінде</a:t>
            </a:r>
            <a:r>
              <a:rPr lang="ru-RU" dirty="0"/>
              <a:t> де </a:t>
            </a:r>
            <a:r>
              <a:rPr lang="ru-RU" dirty="0" err="1"/>
              <a:t>құрамында</a:t>
            </a:r>
            <a:r>
              <a:rPr lang="ru-RU" dirty="0"/>
              <a:t> су, </a:t>
            </a:r>
            <a:r>
              <a:rPr lang="ru-RU" dirty="0" err="1"/>
              <a:t>сұйықтық</a:t>
            </a:r>
            <a:r>
              <a:rPr lang="ru-RU" dirty="0"/>
              <a:t>, </a:t>
            </a:r>
            <a:r>
              <a:rPr lang="ru-RU" dirty="0" err="1"/>
              <a:t>дымқыл</a:t>
            </a:r>
            <a:r>
              <a:rPr lang="ru-RU" dirty="0"/>
              <a:t>- </a:t>
            </a:r>
            <a:r>
              <a:rPr lang="ru-RU" dirty="0" err="1"/>
              <a:t>дық</a:t>
            </a:r>
            <a:r>
              <a:rPr lang="ru-RU" dirty="0"/>
              <a:t>, от </a:t>
            </a:r>
            <a:r>
              <a:rPr lang="ru-RU" dirty="0" err="1"/>
              <a:t>семалары</a:t>
            </a:r>
            <a:r>
              <a:rPr lang="ru-RU" dirty="0"/>
              <a:t> </a:t>
            </a:r>
            <a:r>
              <a:rPr lang="ru-RU" dirty="0" err="1"/>
              <a:t>кездесетін</a:t>
            </a:r>
            <a:r>
              <a:rPr lang="ru-RU" dirty="0"/>
              <a:t> </a:t>
            </a:r>
            <a:r>
              <a:rPr lang="ru-RU" dirty="0" err="1"/>
              <a:t>лексемалардың</a:t>
            </a:r>
            <a:r>
              <a:rPr lang="ru-RU" dirty="0"/>
              <a:t> </a:t>
            </a:r>
            <a:r>
              <a:rPr lang="ru-RU" dirty="0" err="1"/>
              <a:t>көп</a:t>
            </a:r>
            <a:r>
              <a:rPr lang="ru-RU" dirty="0"/>
              <a:t> </a:t>
            </a:r>
            <a:r>
              <a:rPr lang="ru-RU" dirty="0" err="1"/>
              <a:t>бөлігі</a:t>
            </a:r>
            <a:r>
              <a:rPr lang="ru-RU" dirty="0"/>
              <a:t> </a:t>
            </a:r>
            <a:r>
              <a:rPr lang="ru-RU" dirty="0" err="1"/>
              <a:t>ауыспалы</a:t>
            </a:r>
            <a:r>
              <a:rPr lang="ru-RU" dirty="0"/>
              <a:t> </a:t>
            </a:r>
            <a:r>
              <a:rPr lang="ru-RU" dirty="0" err="1"/>
              <a:t>мағынада</a:t>
            </a:r>
            <a:r>
              <a:rPr lang="ru-RU" dirty="0"/>
              <a:t> </a:t>
            </a:r>
            <a:r>
              <a:rPr lang="ru-RU" dirty="0" err="1"/>
              <a:t>қолданылады</a:t>
            </a:r>
            <a:r>
              <a:rPr lang="ru-RU" dirty="0"/>
              <a:t>, </a:t>
            </a:r>
            <a:r>
              <a:rPr lang="ru-RU" dirty="0" err="1"/>
              <a:t>және</a:t>
            </a:r>
            <a:r>
              <a:rPr lang="ru-RU" dirty="0"/>
              <a:t> </a:t>
            </a:r>
            <a:r>
              <a:rPr lang="ru-RU" dirty="0" err="1"/>
              <a:t>эмоцияларды</a:t>
            </a:r>
            <a:r>
              <a:rPr lang="ru-RU" dirty="0"/>
              <a:t> </a:t>
            </a:r>
            <a:r>
              <a:rPr lang="ru-RU" dirty="0" err="1"/>
              <a:t>білдіреді</a:t>
            </a:r>
            <a:r>
              <a:rPr lang="ru-RU" dirty="0"/>
              <a:t>. </a:t>
            </a:r>
            <a:r>
              <a:rPr lang="ru-RU" dirty="0" err="1"/>
              <a:t>Мәселен</a:t>
            </a:r>
            <a:r>
              <a:rPr lang="ru-RU" dirty="0"/>
              <a:t>, </a:t>
            </a:r>
            <a:r>
              <a:rPr lang="ru-RU" dirty="0" err="1"/>
              <a:t>толқын</a:t>
            </a:r>
            <a:r>
              <a:rPr lang="ru-RU" dirty="0"/>
              <a:t>, </a:t>
            </a:r>
            <a:r>
              <a:rPr lang="ru-RU" dirty="0" err="1"/>
              <a:t>ағын</a:t>
            </a:r>
            <a:r>
              <a:rPr lang="ru-RU" dirty="0"/>
              <a:t>, </a:t>
            </a:r>
            <a:r>
              <a:rPr lang="ru-RU" dirty="0" err="1"/>
              <a:t>құйылу</a:t>
            </a:r>
            <a:r>
              <a:rPr lang="ru-RU" dirty="0"/>
              <a:t> </a:t>
            </a:r>
            <a:r>
              <a:rPr lang="ru-RU" dirty="0" err="1"/>
              <a:t>сияқты</a:t>
            </a:r>
            <a:r>
              <a:rPr lang="ru-RU" dirty="0"/>
              <a:t> </a:t>
            </a:r>
            <a:r>
              <a:rPr lang="ru-RU" dirty="0" err="1"/>
              <a:t>лексемалар</a:t>
            </a:r>
            <a:r>
              <a:rPr lang="ru-RU" dirty="0"/>
              <a:t> </a:t>
            </a:r>
            <a:r>
              <a:rPr lang="ru-RU" dirty="0" err="1"/>
              <a:t>сезімді</a:t>
            </a:r>
            <a:r>
              <a:rPr lang="ru-RU" dirty="0"/>
              <a:t> </a:t>
            </a:r>
            <a:r>
              <a:rPr lang="ru-RU" dirty="0" err="1"/>
              <a:t>білдіруге</a:t>
            </a:r>
            <a:r>
              <a:rPr lang="ru-RU" dirty="0"/>
              <a:t> </a:t>
            </a:r>
            <a:r>
              <a:rPr lang="ru-RU" dirty="0" err="1"/>
              <a:t>икем</a:t>
            </a:r>
            <a:r>
              <a:rPr lang="ru-RU" dirty="0"/>
              <a:t> </a:t>
            </a:r>
            <a:r>
              <a:rPr lang="ru-RU" dirty="0" err="1"/>
              <a:t>келеді</a:t>
            </a:r>
            <a:r>
              <a:rPr lang="ru-RU" dirty="0"/>
              <a:t>.</a:t>
            </a:r>
          </a:p>
          <a:p>
            <a:r>
              <a:rPr lang="ru-RU" dirty="0" err="1"/>
              <a:t>Осындай</a:t>
            </a:r>
            <a:r>
              <a:rPr lang="ru-RU" dirty="0"/>
              <a:t> </a:t>
            </a:r>
            <a:r>
              <a:rPr lang="ru-RU" dirty="0" err="1"/>
              <a:t>метафораларға</a:t>
            </a:r>
            <a:r>
              <a:rPr lang="ru-RU" dirty="0"/>
              <a:t> </a:t>
            </a:r>
            <a:r>
              <a:rPr lang="ru-RU" dirty="0" err="1"/>
              <a:t>мысал</a:t>
            </a:r>
            <a:r>
              <a:rPr lang="ru-RU" dirty="0"/>
              <a:t> </a:t>
            </a:r>
            <a:r>
              <a:rPr lang="ru-RU" dirty="0" err="1"/>
              <a:t>ретінде</a:t>
            </a:r>
            <a:r>
              <a:rPr lang="ru-RU" dirty="0"/>
              <a:t> </a:t>
            </a:r>
            <a:r>
              <a:rPr lang="ru-RU" dirty="0" err="1"/>
              <a:t>екі</a:t>
            </a:r>
            <a:r>
              <a:rPr lang="ru-RU" dirty="0"/>
              <a:t> </a:t>
            </a:r>
            <a:r>
              <a:rPr lang="ru-RU" dirty="0" err="1"/>
              <a:t>тілде</a:t>
            </a:r>
            <a:r>
              <a:rPr lang="ru-RU" dirty="0"/>
              <a:t> де </a:t>
            </a:r>
            <a:r>
              <a:rPr lang="ru-RU" dirty="0" err="1"/>
              <a:t>бірдей</a:t>
            </a:r>
            <a:r>
              <a:rPr lang="ru-RU" dirty="0"/>
              <a:t> </a:t>
            </a:r>
            <a:r>
              <a:rPr lang="ru-RU" dirty="0" err="1"/>
              <a:t>мағынада</a:t>
            </a:r>
            <a:r>
              <a:rPr lang="ru-RU" dirty="0"/>
              <a:t> </a:t>
            </a:r>
            <a:r>
              <a:rPr lang="ru-RU" dirty="0" err="1"/>
              <a:t>қолданылатын</a:t>
            </a:r>
            <a:r>
              <a:rPr lang="ru-RU" dirty="0"/>
              <a:t> </a:t>
            </a:r>
            <a:r>
              <a:rPr lang="ru-RU" dirty="0" err="1"/>
              <a:t>толқын</a:t>
            </a:r>
            <a:r>
              <a:rPr lang="ru-RU" dirty="0"/>
              <a:t> </a:t>
            </a:r>
            <a:r>
              <a:rPr lang="ru-RU" dirty="0" err="1"/>
              <a:t>сөзін</a:t>
            </a:r>
            <a:r>
              <a:rPr lang="ru-RU" dirty="0"/>
              <a:t> </a:t>
            </a:r>
            <a:r>
              <a:rPr lang="ru-RU" dirty="0" err="1"/>
              <a:t>келтірейік</a:t>
            </a:r>
            <a:r>
              <a:rPr lang="ru-RU" dirty="0"/>
              <a:t>:</a:t>
            </a:r>
          </a:p>
          <a:p>
            <a:endParaRPr lang="ru-RU" dirty="0"/>
          </a:p>
        </p:txBody>
      </p:sp>
    </p:spTree>
    <p:extLst>
      <p:ext uri="{BB962C8B-B14F-4D97-AF65-F5344CB8AC3E}">
        <p14:creationId xmlns:p14="http://schemas.microsoft.com/office/powerpoint/2010/main" val="382155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71884564"/>
              </p:ext>
            </p:extLst>
          </p:nvPr>
        </p:nvGraphicFramePr>
        <p:xfrm>
          <a:off x="1392073" y="982133"/>
          <a:ext cx="8639032" cy="2962071"/>
        </p:xfrm>
        <a:graphic>
          <a:graphicData uri="http://schemas.openxmlformats.org/drawingml/2006/table">
            <a:tbl>
              <a:tblPr/>
              <a:tblGrid>
                <a:gridCol w="2166724">
                  <a:extLst>
                    <a:ext uri="{9D8B030D-6E8A-4147-A177-3AD203B41FA5}">
                      <a16:colId xmlns:a16="http://schemas.microsoft.com/office/drawing/2014/main" val="20000"/>
                    </a:ext>
                  </a:extLst>
                </a:gridCol>
                <a:gridCol w="2152792">
                  <a:extLst>
                    <a:ext uri="{9D8B030D-6E8A-4147-A177-3AD203B41FA5}">
                      <a16:colId xmlns:a16="http://schemas.microsoft.com/office/drawing/2014/main" val="20001"/>
                    </a:ext>
                  </a:extLst>
                </a:gridCol>
                <a:gridCol w="2152792">
                  <a:extLst>
                    <a:ext uri="{9D8B030D-6E8A-4147-A177-3AD203B41FA5}">
                      <a16:colId xmlns:a16="http://schemas.microsoft.com/office/drawing/2014/main" val="20002"/>
                    </a:ext>
                  </a:extLst>
                </a:gridCol>
                <a:gridCol w="2166724">
                  <a:extLst>
                    <a:ext uri="{9D8B030D-6E8A-4147-A177-3AD203B41FA5}">
                      <a16:colId xmlns:a16="http://schemas.microsoft.com/office/drawing/2014/main" val="20003"/>
                    </a:ext>
                  </a:extLst>
                </a:gridCol>
              </a:tblGrid>
              <a:tr h="227852">
                <a:tc gridSpan="4">
                  <a:txBody>
                    <a:bodyPr/>
                    <a:lstStyle/>
                    <a:p>
                      <a:pPr indent="254000" algn="ctr">
                        <a:lnSpc>
                          <a:spcPct val="105000"/>
                        </a:lnSpc>
                        <a:spcAft>
                          <a:spcPts val="0"/>
                        </a:spcAft>
                      </a:pPr>
                      <a:r>
                        <a:rPr lang="kk-KZ" sz="1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Толқын</a:t>
                      </a:r>
                      <a:endParaRPr lang="ru-RU" sz="11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27852">
                <a:tc gridSpan="2">
                  <a:txBody>
                    <a:bodyPr/>
                    <a:lstStyle/>
                    <a:p>
                      <a:pPr indent="254000" algn="ctr">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Қытай тілінде:</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indent="254000" algn="ctr">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Қазақ </a:t>
                      </a: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тілінде:</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1"/>
                  </a:ext>
                </a:extLst>
              </a:tr>
              <a:tr h="227852">
                <a:tc gridSpan="2">
                  <a:txBody>
                    <a:bodyPr/>
                    <a:lstStyle/>
                    <a:p>
                      <a:pPr indent="254000">
                        <a:lnSpc>
                          <a:spcPct val="105000"/>
                        </a:lnSpc>
                        <a:spcAft>
                          <a:spcPts val="0"/>
                        </a:spcAft>
                      </a:pPr>
                      <a:r>
                        <a:rPr lang="en-US"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a:solidFill>
                            <a:srgbClr val="231F20"/>
                          </a:solidFill>
                          <a:effectLst/>
                          <a:latin typeface="MS Gothic" panose="020B0609070205080204" pitchFamily="49" charset="-128"/>
                          <a:ea typeface="Times New Roman" panose="02020603050405020304" pitchFamily="18" charset="0"/>
                          <a:cs typeface="MS Gothic" panose="020B0609070205080204" pitchFamily="49" charset="-128"/>
                        </a:rPr>
                        <a:t>心</a:t>
                      </a:r>
                      <a:r>
                        <a:rPr lang="en-US"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a:solidFill>
                            <a:srgbClr val="231F20"/>
                          </a:solidFill>
                          <a:effectLst/>
                          <a:latin typeface="MS Gothic" panose="020B0609070205080204" pitchFamily="49" charset="-128"/>
                          <a:ea typeface="Times New Roman" panose="02020603050405020304" pitchFamily="18" charset="0"/>
                          <a:cs typeface="MS Gothic" panose="020B0609070205080204" pitchFamily="49" charset="-128"/>
                        </a:rPr>
                        <a:t>潮澎湃</a:t>
                      </a:r>
                      <a:r>
                        <a:rPr lang="en-US"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xinchao pengpai</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indent="254000" algn="ctr">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Толқу</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2"/>
                  </a:ext>
                </a:extLst>
              </a:tr>
              <a:tr h="455703">
                <a:tc>
                  <a:txBody>
                    <a:bodyPr/>
                    <a:lstStyle/>
                    <a:p>
                      <a:pPr indent="254000">
                        <a:lnSpc>
                          <a:spcPct val="105000"/>
                        </a:lnSpc>
                        <a:spcAft>
                          <a:spcPts val="0"/>
                        </a:spcAft>
                      </a:pP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Тура </a:t>
                      </a: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nSpc>
                          <a:spcPct val="105000"/>
                        </a:lnSpc>
                        <a:spcAft>
                          <a:spcPts val="0"/>
                        </a:spcAft>
                      </a:pP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Ауыспалы </a:t>
                      </a: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nSpc>
                          <a:spcPct val="105000"/>
                        </a:lnSpc>
                        <a:spcAft>
                          <a:spcPts val="0"/>
                        </a:spcAft>
                      </a:pP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Тура </a:t>
                      </a: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nSpc>
                          <a:spcPct val="105000"/>
                        </a:lnSpc>
                        <a:spcAft>
                          <a:spcPts val="0"/>
                        </a:spcAft>
                      </a:pPr>
                      <a:r>
                        <a:rPr lang="ru-RU"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Ауыспалы </a:t>
                      </a: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822812">
                <a:tc>
                  <a:txBody>
                    <a:bodyPr/>
                    <a:lstStyle/>
                    <a:p>
                      <a:pPr indent="254000" algn="just">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Көл мен өзен бет- терінің тербелмелілі- гі</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nSpc>
                          <a:spcPct val="105000"/>
                        </a:lnSpc>
                        <a:spcAft>
                          <a:spcPts val="0"/>
                        </a:spcAft>
                      </a:pPr>
                      <a:r>
                        <a:rPr lang="kk-KZ" sz="14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 Жүрек толқуы: уайымдау, қобалжу, үрейлену, елеңдеу, толғану.</a:t>
                      </a:r>
                      <a:endParaRPr lang="ru-RU" sz="11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nSpc>
                          <a:spcPct val="105000"/>
                        </a:lnSpc>
                        <a:spcAft>
                          <a:spcPts val="0"/>
                        </a:spcAft>
                      </a:pPr>
                      <a:r>
                        <a:rPr lang="kk-KZ" sz="1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Су деңгейінің тер- белмелі қозғалысы</a:t>
                      </a:r>
                      <a:endParaRPr lang="ru-RU" sz="11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nSpc>
                          <a:spcPct val="105000"/>
                        </a:lnSpc>
                        <a:spcAft>
                          <a:spcPts val="0"/>
                        </a:spcAft>
                        <a:buClr>
                          <a:srgbClr val="231F20"/>
                        </a:buClr>
                        <a:buSzPts val="1200"/>
                        <a:buFont typeface="+mj-lt"/>
                        <a:buAutoNum type="arabicParenR"/>
                        <a:tabLst>
                          <a:tab pos="167640" algn="l"/>
                        </a:tabLst>
                      </a:pPr>
                      <a:r>
                        <a:rPr lang="kk-KZ" sz="14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Жан толқуы: уай-</a:t>
                      </a:r>
                      <a:endParaRPr lang="ru-RU" sz="11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nSpc>
                          <a:spcPct val="105000"/>
                        </a:lnSpc>
                        <a:spcAft>
                          <a:spcPts val="0"/>
                        </a:spcAft>
                        <a:tabLst>
                          <a:tab pos="792480" algn="l"/>
                        </a:tabLst>
                      </a:pPr>
                      <a:r>
                        <a:rPr lang="kk-KZ" sz="1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ымдау,	қобалжу,</a:t>
                      </a:r>
                      <a:endParaRPr lang="ru-RU" sz="11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nSpc>
                          <a:spcPct val="105000"/>
                        </a:lnSpc>
                        <a:spcAft>
                          <a:spcPts val="0"/>
                        </a:spcAft>
                      </a:pPr>
                      <a:r>
                        <a:rPr lang="kk-KZ" sz="14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үрейлену, елеңдеу, толғану;</a:t>
                      </a:r>
                      <a:endParaRPr lang="ru-RU" sz="11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5000"/>
                        </a:lnSpc>
                        <a:spcAft>
                          <a:spcPts val="0"/>
                        </a:spcAft>
                        <a:buClr>
                          <a:srgbClr val="231F20"/>
                        </a:buClr>
                        <a:buSzPts val="1200"/>
                        <a:buFont typeface="+mj-lt"/>
                        <a:buAutoNum type="arabicParenR"/>
                        <a:tabLst>
                          <a:tab pos="161290" algn="l"/>
                        </a:tabLst>
                      </a:pPr>
                      <a:r>
                        <a:rPr lang="kk-KZ" sz="14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Шабыттану;</a:t>
                      </a:r>
                      <a:endParaRPr lang="ru-RU" sz="11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5000"/>
                        </a:lnSpc>
                        <a:spcAft>
                          <a:spcPts val="0"/>
                        </a:spcAft>
                        <a:buClr>
                          <a:srgbClr val="231F20"/>
                        </a:buClr>
                        <a:buSzPts val="1200"/>
                        <a:buFont typeface="+mj-lt"/>
                        <a:buAutoNum type="arabicParenR"/>
                        <a:tabLst>
                          <a:tab pos="216535" algn="l"/>
                        </a:tabLst>
                      </a:pPr>
                      <a:r>
                        <a:rPr lang="kk-KZ" sz="14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Бір нәрсенің кү- шеюі.</a:t>
                      </a:r>
                      <a:endParaRPr lang="ru-RU" sz="1100"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pic>
        <p:nvPicPr>
          <p:cNvPr id="1026" name="Picture 2" descr="https://img4.goodfon.ru/wallpaper/nbig/d/8c/volna-okean-wa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9111" y="3280438"/>
            <a:ext cx="4258432" cy="271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01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 </a:t>
            </a:r>
            <a:endParaRPr lang="ru-RU" dirty="0"/>
          </a:p>
        </p:txBody>
      </p:sp>
      <p:sp>
        <p:nvSpPr>
          <p:cNvPr id="3" name="Объект 2"/>
          <p:cNvSpPr>
            <a:spLocks noGrp="1"/>
          </p:cNvSpPr>
          <p:nvPr>
            <p:ph idx="1"/>
          </p:nvPr>
        </p:nvSpPr>
        <p:spPr/>
        <p:txBody>
          <a:bodyPr>
            <a:normAutofit fontScale="92500" lnSpcReduction="10000"/>
          </a:bodyPr>
          <a:lstStyle/>
          <a:p>
            <a:r>
              <a:rPr lang="ru-RU" dirty="0" err="1"/>
              <a:t>Қазақ</a:t>
            </a:r>
            <a:r>
              <a:rPr lang="ru-RU" dirty="0"/>
              <a:t> </a:t>
            </a:r>
            <a:r>
              <a:rPr lang="ru-RU" dirty="0" err="1"/>
              <a:t>тілі</a:t>
            </a:r>
            <a:r>
              <a:rPr lang="ru-RU" dirty="0"/>
              <a:t> </a:t>
            </a:r>
            <a:r>
              <a:rPr lang="ru-RU" dirty="0" err="1"/>
              <a:t>терминдерінің</a:t>
            </a:r>
            <a:r>
              <a:rPr lang="ru-RU" dirty="0"/>
              <a:t> </a:t>
            </a:r>
            <a:r>
              <a:rPr lang="ru-RU" dirty="0" err="1"/>
              <a:t>салалық</a:t>
            </a:r>
            <a:r>
              <a:rPr lang="ru-RU" dirty="0"/>
              <a:t> </a:t>
            </a:r>
            <a:r>
              <a:rPr lang="ru-RU" dirty="0" err="1"/>
              <a:t>ғылыми</a:t>
            </a:r>
            <a:r>
              <a:rPr lang="ru-RU" dirty="0"/>
              <a:t> </a:t>
            </a:r>
            <a:r>
              <a:rPr lang="ru-RU" dirty="0" err="1"/>
              <a:t>түсіндірме</a:t>
            </a:r>
            <a:r>
              <a:rPr lang="ru-RU" dirty="0"/>
              <a:t> </a:t>
            </a:r>
            <a:r>
              <a:rPr lang="ru-RU" dirty="0" err="1"/>
              <a:t>сөздігінде</a:t>
            </a:r>
            <a:r>
              <a:rPr lang="ru-RU" dirty="0"/>
              <a:t> </a:t>
            </a:r>
            <a:r>
              <a:rPr lang="ru-RU" dirty="0" err="1"/>
              <a:t>толқын</a:t>
            </a:r>
            <a:r>
              <a:rPr lang="ru-RU" dirty="0"/>
              <a:t> </a:t>
            </a:r>
            <a:r>
              <a:rPr lang="ru-RU" dirty="0" err="1"/>
              <a:t>сөзін</a:t>
            </a:r>
            <a:r>
              <a:rPr lang="ru-RU" dirty="0"/>
              <a:t> бы- </a:t>
            </a:r>
            <a:r>
              <a:rPr lang="ru-RU" dirty="0" err="1"/>
              <a:t>лайша</a:t>
            </a:r>
            <a:r>
              <a:rPr lang="ru-RU" dirty="0"/>
              <a:t> </a:t>
            </a:r>
            <a:r>
              <a:rPr lang="ru-RU" dirty="0" err="1"/>
              <a:t>түсіндіреді</a:t>
            </a:r>
            <a:r>
              <a:rPr lang="ru-RU" dirty="0"/>
              <a:t>: «</a:t>
            </a:r>
            <a:r>
              <a:rPr lang="ru-RU" dirty="0" err="1"/>
              <a:t>Толқын</a:t>
            </a:r>
            <a:r>
              <a:rPr lang="ru-RU" dirty="0"/>
              <a:t> — ай мен </a:t>
            </a:r>
            <a:r>
              <a:rPr lang="ru-RU" dirty="0" err="1"/>
              <a:t>күннің</a:t>
            </a:r>
            <a:r>
              <a:rPr lang="ru-RU" dirty="0"/>
              <a:t> </a:t>
            </a:r>
            <a:r>
              <a:rPr lang="ru-RU" dirty="0" err="1"/>
              <a:t>тартылыс</a:t>
            </a:r>
            <a:r>
              <a:rPr lang="ru-RU" dirty="0"/>
              <a:t> </a:t>
            </a:r>
            <a:r>
              <a:rPr lang="ru-RU" dirty="0" err="1"/>
              <a:t>күштерінен</a:t>
            </a:r>
            <a:r>
              <a:rPr lang="ru-RU" dirty="0"/>
              <a:t>, </a:t>
            </a:r>
            <a:r>
              <a:rPr lang="ru-RU" dirty="0" err="1"/>
              <a:t>желдің</a:t>
            </a:r>
            <a:r>
              <a:rPr lang="ru-RU" dirty="0"/>
              <a:t> </a:t>
            </a:r>
            <a:r>
              <a:rPr lang="ru-RU" dirty="0" err="1"/>
              <a:t>әсерінен</a:t>
            </a:r>
            <a:r>
              <a:rPr lang="ru-RU" dirty="0"/>
              <a:t>, </a:t>
            </a:r>
            <a:r>
              <a:rPr lang="ru-RU" dirty="0" err="1"/>
              <a:t>ат</a:t>
            </a:r>
            <a:r>
              <a:rPr lang="ru-RU" dirty="0"/>
              <a:t>- </a:t>
            </a:r>
            <a:r>
              <a:rPr lang="ru-RU" dirty="0" err="1"/>
              <a:t>мосфералық</a:t>
            </a:r>
            <a:r>
              <a:rPr lang="ru-RU" dirty="0"/>
              <a:t> </a:t>
            </a:r>
            <a:r>
              <a:rPr lang="ru-RU" dirty="0" err="1"/>
              <a:t>қысымның</a:t>
            </a:r>
            <a:r>
              <a:rPr lang="ru-RU" dirty="0"/>
              <a:t> </a:t>
            </a:r>
            <a:r>
              <a:rPr lang="ru-RU" dirty="0" err="1"/>
              <a:t>ауытқуларынан</a:t>
            </a:r>
            <a:r>
              <a:rPr lang="ru-RU" dirty="0"/>
              <a:t>, су </a:t>
            </a:r>
            <a:r>
              <a:rPr lang="ru-RU" dirty="0" err="1"/>
              <a:t>асты</a:t>
            </a:r>
            <a:r>
              <a:rPr lang="ru-RU" dirty="0"/>
              <a:t> </a:t>
            </a:r>
            <a:r>
              <a:rPr lang="ru-RU" dirty="0" err="1"/>
              <a:t>жер</a:t>
            </a:r>
            <a:r>
              <a:rPr lang="ru-RU" dirty="0"/>
              <a:t> </a:t>
            </a:r>
            <a:r>
              <a:rPr lang="ru-RU" dirty="0" err="1"/>
              <a:t>сілкіністері</a:t>
            </a:r>
            <a:r>
              <a:rPr lang="ru-RU" dirty="0"/>
              <a:t> мен </a:t>
            </a:r>
            <a:r>
              <a:rPr lang="ru-RU" dirty="0" err="1"/>
              <a:t>жанартау</a:t>
            </a:r>
            <a:r>
              <a:rPr lang="ru-RU" dirty="0"/>
              <a:t> </a:t>
            </a:r>
            <a:r>
              <a:rPr lang="ru-RU" dirty="0" err="1"/>
              <a:t>атқылау</a:t>
            </a:r>
            <a:r>
              <a:rPr lang="ru-RU" dirty="0"/>
              <a:t>- </a:t>
            </a:r>
            <a:r>
              <a:rPr lang="ru-RU" dirty="0" err="1"/>
              <a:t>ларынан</a:t>
            </a:r>
            <a:r>
              <a:rPr lang="ru-RU" dirty="0"/>
              <a:t> </a:t>
            </a:r>
            <a:r>
              <a:rPr lang="ru-RU" dirty="0" err="1"/>
              <a:t>немесе</a:t>
            </a:r>
            <a:r>
              <a:rPr lang="ru-RU" dirty="0"/>
              <a:t> </a:t>
            </a:r>
            <a:r>
              <a:rPr lang="ru-RU" dirty="0" err="1"/>
              <a:t>кеме</a:t>
            </a:r>
            <a:r>
              <a:rPr lang="ru-RU" dirty="0"/>
              <a:t> </a:t>
            </a:r>
            <a:r>
              <a:rPr lang="ru-RU" dirty="0" err="1"/>
              <a:t>қозғалыстарынан</a:t>
            </a:r>
            <a:r>
              <a:rPr lang="ru-RU" dirty="0"/>
              <a:t> </a:t>
            </a:r>
            <a:r>
              <a:rPr lang="ru-RU" dirty="0" err="1"/>
              <a:t>пайда</a:t>
            </a:r>
            <a:r>
              <a:rPr lang="ru-RU" dirty="0"/>
              <a:t> </a:t>
            </a:r>
            <a:r>
              <a:rPr lang="ru-RU" dirty="0" err="1"/>
              <a:t>болатын</a:t>
            </a:r>
            <a:r>
              <a:rPr lang="ru-RU" dirty="0"/>
              <a:t> </a:t>
            </a:r>
            <a:r>
              <a:rPr lang="ru-RU" dirty="0" err="1"/>
              <a:t>теңіздер</a:t>
            </a:r>
            <a:r>
              <a:rPr lang="ru-RU" dirty="0"/>
              <a:t> мен </a:t>
            </a:r>
            <a:r>
              <a:rPr lang="ru-RU" dirty="0" err="1"/>
              <a:t>мұхиттардағы</a:t>
            </a:r>
            <a:r>
              <a:rPr lang="ru-RU" dirty="0"/>
              <a:t> </a:t>
            </a:r>
            <a:r>
              <a:rPr lang="ru-RU" dirty="0" err="1"/>
              <a:t>сулы</a:t>
            </a:r>
            <a:r>
              <a:rPr lang="ru-RU" dirty="0"/>
              <a:t> </a:t>
            </a:r>
            <a:r>
              <a:rPr lang="ru-RU" dirty="0" err="1"/>
              <a:t>ортаның</a:t>
            </a:r>
            <a:r>
              <a:rPr lang="ru-RU" dirty="0"/>
              <a:t> </a:t>
            </a:r>
            <a:r>
              <a:rPr lang="ru-RU" dirty="0" err="1"/>
              <a:t>тербелмелі</a:t>
            </a:r>
            <a:r>
              <a:rPr lang="ru-RU" dirty="0"/>
              <a:t> </a:t>
            </a:r>
            <a:r>
              <a:rPr lang="ru-RU" dirty="0" err="1"/>
              <a:t>қозғалысы</a:t>
            </a:r>
            <a:r>
              <a:rPr lang="ru-RU" dirty="0"/>
              <a:t>» [13].</a:t>
            </a:r>
          </a:p>
          <a:p>
            <a:r>
              <a:rPr lang="ru-RU" dirty="0" err="1"/>
              <a:t>Қытай</a:t>
            </a:r>
            <a:r>
              <a:rPr lang="ru-RU" dirty="0"/>
              <a:t> </a:t>
            </a:r>
            <a:r>
              <a:rPr lang="ru-RU" dirty="0" err="1"/>
              <a:t>тілі</a:t>
            </a:r>
            <a:r>
              <a:rPr lang="ru-RU" dirty="0"/>
              <a:t> «</a:t>
            </a:r>
            <a:r>
              <a:rPr lang="zh-CN" altLang="en-US" dirty="0"/>
              <a:t>汉语国俗词典</a:t>
            </a:r>
            <a:r>
              <a:rPr lang="en-US" altLang="zh-CN" dirty="0"/>
              <a:t>(</a:t>
            </a:r>
            <a:r>
              <a:rPr lang="ru-RU" dirty="0" err="1"/>
              <a:t>Қытай</a:t>
            </a:r>
            <a:r>
              <a:rPr lang="ru-RU" dirty="0"/>
              <a:t> </a:t>
            </a:r>
            <a:r>
              <a:rPr lang="ru-RU" dirty="0" err="1"/>
              <a:t>тілі</a:t>
            </a:r>
            <a:r>
              <a:rPr lang="ru-RU" dirty="0"/>
              <a:t> </a:t>
            </a:r>
            <a:r>
              <a:rPr lang="ru-RU" dirty="0" err="1"/>
              <a:t>ұлттық</a:t>
            </a:r>
            <a:r>
              <a:rPr lang="ru-RU" dirty="0"/>
              <a:t> </a:t>
            </a:r>
            <a:r>
              <a:rPr lang="ru-RU" dirty="0" err="1"/>
              <a:t>түсіндірме</a:t>
            </a:r>
            <a:r>
              <a:rPr lang="ru-RU" dirty="0"/>
              <a:t> </a:t>
            </a:r>
            <a:r>
              <a:rPr lang="ru-RU" dirty="0" err="1"/>
              <a:t>сөздігі</a:t>
            </a:r>
            <a:r>
              <a:rPr lang="ru-RU" dirty="0"/>
              <a:t>)» </a:t>
            </a:r>
            <a:r>
              <a:rPr lang="ru-RU" dirty="0" err="1"/>
              <a:t>сөздігіндегі</a:t>
            </a:r>
            <a:r>
              <a:rPr lang="ru-RU" dirty="0"/>
              <a:t> </a:t>
            </a:r>
            <a:r>
              <a:rPr lang="ru-RU" dirty="0" err="1"/>
              <a:t>толқын</a:t>
            </a:r>
            <a:r>
              <a:rPr lang="ru-RU" dirty="0"/>
              <a:t> </a:t>
            </a:r>
            <a:r>
              <a:rPr lang="ru-RU" dirty="0" err="1"/>
              <a:t>сөзіне</a:t>
            </a:r>
            <a:r>
              <a:rPr lang="ru-RU" dirty="0"/>
              <a:t> </a:t>
            </a:r>
            <a:r>
              <a:rPr lang="ru-RU" dirty="0" err="1"/>
              <a:t>берілген</a:t>
            </a:r>
            <a:r>
              <a:rPr lang="ru-RU" dirty="0"/>
              <a:t> </a:t>
            </a:r>
            <a:r>
              <a:rPr lang="ru-RU" dirty="0" err="1"/>
              <a:t>анықтама</a:t>
            </a:r>
            <a:r>
              <a:rPr lang="ru-RU" dirty="0"/>
              <a:t>: «</a:t>
            </a:r>
            <a:r>
              <a:rPr lang="zh-CN" altLang="en-US" dirty="0"/>
              <a:t>江河湖海上起伏不平的水面</a:t>
            </a:r>
            <a:r>
              <a:rPr lang="en-US" altLang="zh-CN" dirty="0"/>
              <a:t>» [14]. (</a:t>
            </a:r>
            <a:r>
              <a:rPr lang="ru-RU" dirty="0" err="1"/>
              <a:t>Толқын</a:t>
            </a:r>
            <a:r>
              <a:rPr lang="ru-RU" dirty="0"/>
              <a:t> – </a:t>
            </a:r>
            <a:r>
              <a:rPr lang="ru-RU" dirty="0" err="1"/>
              <a:t>көл</a:t>
            </a:r>
            <a:r>
              <a:rPr lang="ru-RU" dirty="0"/>
              <a:t> мен </a:t>
            </a:r>
            <a:r>
              <a:rPr lang="ru-RU" dirty="0" err="1"/>
              <a:t>өзен</a:t>
            </a:r>
            <a:r>
              <a:rPr lang="ru-RU" dirty="0"/>
              <a:t> </a:t>
            </a:r>
            <a:r>
              <a:rPr lang="ru-RU" dirty="0" err="1"/>
              <a:t>беттерінің</a:t>
            </a:r>
            <a:r>
              <a:rPr lang="ru-RU" dirty="0"/>
              <a:t> </a:t>
            </a:r>
            <a:r>
              <a:rPr lang="ru-RU" dirty="0" err="1"/>
              <a:t>тербелмелілігі</a:t>
            </a:r>
            <a:r>
              <a:rPr lang="ru-RU" dirty="0"/>
              <a:t>. </a:t>
            </a:r>
            <a:r>
              <a:rPr lang="ru-RU" dirty="0" err="1"/>
              <a:t>Ауд.автор</a:t>
            </a:r>
            <a:r>
              <a:rPr lang="ru-RU" dirty="0"/>
              <a:t>).</a:t>
            </a:r>
          </a:p>
          <a:p>
            <a:endParaRPr lang="ru-RU" dirty="0"/>
          </a:p>
        </p:txBody>
      </p:sp>
    </p:spTree>
    <p:extLst>
      <p:ext uri="{BB962C8B-B14F-4D97-AF65-F5344CB8AC3E}">
        <p14:creationId xmlns:p14="http://schemas.microsoft.com/office/powerpoint/2010/main" val="8687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kk-KZ" dirty="0"/>
              <a:t>Сонымен, екі тілде де </a:t>
            </a:r>
            <a:r>
              <a:rPr lang="kk-KZ" i="1" dirty="0"/>
              <a:t>толқын</a:t>
            </a:r>
            <a:r>
              <a:rPr lang="kk-KZ" dirty="0"/>
              <a:t> лексемасы «жоғарыдан төмен, төменнен жоғары бағытталған су қозғалысын», «тербелісті» білдіреді. Яғни, құрамында «тұрақсыздық» семасы бар.</a:t>
            </a:r>
            <a:endParaRPr lang="ru-RU" dirty="0"/>
          </a:p>
          <a:p>
            <a:r>
              <a:rPr lang="kk-KZ" dirty="0"/>
              <a:t>Қытай тілінің	(xin chao pengpai) тіркесі уайымдау, қобалжу, үрейлену, елеңдеу мағынасын береді. Бұл метафораны қазақ тілінде де «толқып тұрмын», яғни толқын сөзін қолданып аударуға болады. Метафоралық ауысудың негізі - уайым кезіндегі жүректің көтеріліп, немесе толқып тұратын сезім, және оны шынайы судағы толқынмен салыстыру. Осылайша, толқу лексемасына екі тілге ортақ уайым коннотативті мағынасын ажыратуға болады. Осындай метафоралық ауысуды қолданып, қазақ тілінде де, қытай тілінде де судың толқуын сезім толқуымен ұқсатуға және жаңа мағыналар туындатуға болады.</a:t>
            </a:r>
            <a:endParaRPr lang="ru-RU" dirty="0"/>
          </a:p>
          <a:p>
            <a:endParaRPr lang="ru-RU" dirty="0"/>
          </a:p>
        </p:txBody>
      </p:sp>
    </p:spTree>
    <p:extLst>
      <p:ext uri="{BB962C8B-B14F-4D97-AF65-F5344CB8AC3E}">
        <p14:creationId xmlns:p14="http://schemas.microsoft.com/office/powerpoint/2010/main" val="227519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92500" lnSpcReduction="10000"/>
          </a:bodyPr>
          <a:lstStyle/>
          <a:p>
            <a:r>
              <a:rPr lang="ru-RU" dirty="0"/>
              <a:t>Осы </a:t>
            </a:r>
            <a:r>
              <a:rPr lang="ru-RU" dirty="0" err="1"/>
              <a:t>ортақ</a:t>
            </a:r>
            <a:r>
              <a:rPr lang="ru-RU" dirty="0"/>
              <a:t> </a:t>
            </a:r>
            <a:r>
              <a:rPr lang="ru-RU" dirty="0" err="1"/>
              <a:t>ерекшеліктермен</a:t>
            </a:r>
            <a:r>
              <a:rPr lang="ru-RU" dirty="0"/>
              <a:t> </a:t>
            </a:r>
            <a:r>
              <a:rPr lang="ru-RU" dirty="0" err="1"/>
              <a:t>қатар</a:t>
            </a:r>
            <a:r>
              <a:rPr lang="ru-RU" dirty="0"/>
              <a:t>, </a:t>
            </a:r>
            <a:r>
              <a:rPr lang="ru-RU" dirty="0" err="1"/>
              <a:t>қазақ</a:t>
            </a:r>
            <a:r>
              <a:rPr lang="ru-RU" dirty="0"/>
              <a:t> </a:t>
            </a:r>
            <a:r>
              <a:rPr lang="ru-RU" dirty="0" err="1"/>
              <a:t>тілінің</a:t>
            </a:r>
            <a:r>
              <a:rPr lang="ru-RU" dirty="0"/>
              <a:t> </a:t>
            </a:r>
            <a:r>
              <a:rPr lang="ru-RU" dirty="0" err="1"/>
              <a:t>қытай</a:t>
            </a:r>
            <a:r>
              <a:rPr lang="ru-RU" dirty="0"/>
              <a:t> </a:t>
            </a:r>
            <a:r>
              <a:rPr lang="ru-RU" dirty="0" err="1"/>
              <a:t>тілінен</a:t>
            </a:r>
            <a:r>
              <a:rPr lang="ru-RU" dirty="0"/>
              <a:t> </a:t>
            </a:r>
            <a:r>
              <a:rPr lang="ru-RU" dirty="0" err="1"/>
              <a:t>айырмашылығы</a:t>
            </a:r>
            <a:r>
              <a:rPr lang="ru-RU" dirty="0"/>
              <a:t> бар. </a:t>
            </a:r>
            <a:r>
              <a:rPr lang="ru-RU" dirty="0" err="1"/>
              <a:t>Қазақ</a:t>
            </a:r>
            <a:r>
              <a:rPr lang="ru-RU" dirty="0"/>
              <a:t> </a:t>
            </a:r>
            <a:r>
              <a:rPr lang="ru-RU" dirty="0" err="1"/>
              <a:t>тілінде</a:t>
            </a:r>
            <a:r>
              <a:rPr lang="ru-RU" dirty="0"/>
              <a:t> </a:t>
            </a:r>
            <a:r>
              <a:rPr lang="ru-RU" dirty="0" err="1"/>
              <a:t>толқынды</a:t>
            </a:r>
            <a:r>
              <a:rPr lang="ru-RU" dirty="0"/>
              <a:t> </a:t>
            </a:r>
            <a:r>
              <a:rPr lang="ru-RU" dirty="0" err="1"/>
              <a:t>шабыттану</a:t>
            </a:r>
            <a:r>
              <a:rPr lang="ru-RU" dirty="0"/>
              <a:t>, </a:t>
            </a:r>
            <a:r>
              <a:rPr lang="ru-RU" dirty="0" err="1"/>
              <a:t>толғану</a:t>
            </a:r>
            <a:r>
              <a:rPr lang="ru-RU" dirty="0"/>
              <a:t>, </a:t>
            </a:r>
            <a:r>
              <a:rPr lang="ru-RU" dirty="0" err="1"/>
              <a:t>яғни</a:t>
            </a:r>
            <a:r>
              <a:rPr lang="ru-RU" dirty="0"/>
              <a:t> </a:t>
            </a:r>
            <a:r>
              <a:rPr lang="ru-RU" dirty="0" err="1"/>
              <a:t>суырып</a:t>
            </a:r>
            <a:r>
              <a:rPr lang="ru-RU" dirty="0"/>
              <a:t> салма </a:t>
            </a:r>
            <a:r>
              <a:rPr lang="ru-RU" dirty="0" err="1"/>
              <a:t>әнші</a:t>
            </a:r>
            <a:r>
              <a:rPr lang="ru-RU" dirty="0"/>
              <a:t> мен </a:t>
            </a:r>
            <a:r>
              <a:rPr lang="ru-RU" dirty="0" err="1"/>
              <a:t>ақындардың</a:t>
            </a:r>
            <a:r>
              <a:rPr lang="ru-RU" dirty="0"/>
              <a:t> </a:t>
            </a:r>
            <a:r>
              <a:rPr lang="ru-RU" dirty="0" err="1"/>
              <a:t>шығармашылығының</a:t>
            </a:r>
            <a:r>
              <a:rPr lang="ru-RU" dirty="0"/>
              <a:t> </a:t>
            </a:r>
            <a:r>
              <a:rPr lang="ru-RU" dirty="0" err="1"/>
              <a:t>құрамдас</a:t>
            </a:r>
            <a:r>
              <a:rPr lang="ru-RU" dirty="0"/>
              <a:t> </a:t>
            </a:r>
            <a:r>
              <a:rPr lang="ru-RU" dirty="0" err="1"/>
              <a:t>бөлігі</a:t>
            </a:r>
            <a:r>
              <a:rPr lang="ru-RU" dirty="0"/>
              <a:t>, </a:t>
            </a:r>
            <a:r>
              <a:rPr lang="ru-RU" dirty="0" err="1"/>
              <a:t>шабыттану</a:t>
            </a:r>
            <a:r>
              <a:rPr lang="ru-RU" dirty="0"/>
              <a:t> мен </a:t>
            </a:r>
            <a:r>
              <a:rPr lang="ru-RU" dirty="0" err="1"/>
              <a:t>толғаныс</a:t>
            </a:r>
            <a:r>
              <a:rPr lang="ru-RU" dirty="0"/>
              <a:t> </a:t>
            </a:r>
            <a:r>
              <a:rPr lang="ru-RU" dirty="0" err="1"/>
              <a:t>сәттерін</a:t>
            </a:r>
            <a:r>
              <a:rPr lang="ru-RU" dirty="0"/>
              <a:t> де </a:t>
            </a:r>
            <a:r>
              <a:rPr lang="ru-RU" dirty="0" err="1"/>
              <a:t>білдіреді</a:t>
            </a:r>
            <a:r>
              <a:rPr lang="ru-RU" dirty="0"/>
              <a:t>. </a:t>
            </a:r>
            <a:r>
              <a:rPr lang="ru-RU" dirty="0" err="1"/>
              <a:t>Қазақ</a:t>
            </a:r>
            <a:r>
              <a:rPr lang="ru-RU" dirty="0"/>
              <a:t> </a:t>
            </a:r>
            <a:r>
              <a:rPr lang="ru-RU" dirty="0" err="1"/>
              <a:t>тілінде</a:t>
            </a:r>
            <a:r>
              <a:rPr lang="ru-RU" dirty="0"/>
              <a:t> </a:t>
            </a:r>
            <a:r>
              <a:rPr lang="ru-RU" dirty="0" err="1"/>
              <a:t>сондай-ақ</a:t>
            </a:r>
            <a:r>
              <a:rPr lang="ru-RU" dirty="0"/>
              <a:t> «</a:t>
            </a:r>
            <a:r>
              <a:rPr lang="ru-RU" dirty="0" err="1"/>
              <a:t>толқын</a:t>
            </a:r>
            <a:r>
              <a:rPr lang="ru-RU" dirty="0"/>
              <a:t>» </a:t>
            </a:r>
            <a:r>
              <a:rPr lang="ru-RU" dirty="0" err="1"/>
              <a:t>лексемасының</a:t>
            </a:r>
            <a:r>
              <a:rPr lang="ru-RU" dirty="0"/>
              <a:t> </a:t>
            </a:r>
            <a:r>
              <a:rPr lang="ru-RU" dirty="0" err="1"/>
              <a:t>тағы</a:t>
            </a:r>
            <a:r>
              <a:rPr lang="ru-RU" dirty="0"/>
              <a:t> </a:t>
            </a:r>
            <a:r>
              <a:rPr lang="ru-RU" dirty="0" err="1"/>
              <a:t>бір</a:t>
            </a:r>
            <a:r>
              <a:rPr lang="ru-RU" dirty="0"/>
              <a:t> </a:t>
            </a:r>
            <a:r>
              <a:rPr lang="ru-RU" dirty="0" err="1"/>
              <a:t>қосымша</a:t>
            </a:r>
            <a:r>
              <a:rPr lang="ru-RU" dirty="0"/>
              <a:t> </a:t>
            </a:r>
            <a:r>
              <a:rPr lang="ru-RU" dirty="0" err="1"/>
              <a:t>мағынасы</a:t>
            </a:r>
            <a:r>
              <a:rPr lang="ru-RU" dirty="0"/>
              <a:t> - </a:t>
            </a:r>
            <a:r>
              <a:rPr lang="ru-RU" dirty="0" err="1"/>
              <a:t>бір</a:t>
            </a:r>
            <a:r>
              <a:rPr lang="ru-RU" dirty="0"/>
              <a:t> </a:t>
            </a:r>
            <a:r>
              <a:rPr lang="ru-RU" dirty="0" err="1"/>
              <a:t>нәр</a:t>
            </a:r>
            <a:r>
              <a:rPr lang="ru-RU" dirty="0"/>
              <a:t>- </a:t>
            </a:r>
            <a:r>
              <a:rPr lang="ru-RU" dirty="0" err="1"/>
              <a:t>сенің</a:t>
            </a:r>
            <a:r>
              <a:rPr lang="ru-RU" dirty="0"/>
              <a:t> </a:t>
            </a:r>
            <a:r>
              <a:rPr lang="ru-RU" dirty="0" err="1"/>
              <a:t>күшеюі</a:t>
            </a:r>
            <a:r>
              <a:rPr lang="ru-RU" dirty="0"/>
              <a:t>. </a:t>
            </a:r>
            <a:r>
              <a:rPr lang="ru-RU" dirty="0" err="1"/>
              <a:t>Мысалы</a:t>
            </a:r>
            <a:r>
              <a:rPr lang="ru-RU" dirty="0"/>
              <a:t>: </a:t>
            </a:r>
            <a:r>
              <a:rPr lang="ru-RU" dirty="0" err="1"/>
              <a:t>жұмысшылар</a:t>
            </a:r>
            <a:r>
              <a:rPr lang="ru-RU" dirty="0"/>
              <a:t> </a:t>
            </a:r>
            <a:r>
              <a:rPr lang="ru-RU" dirty="0" err="1"/>
              <a:t>қозғалысының</a:t>
            </a:r>
            <a:r>
              <a:rPr lang="ru-RU" dirty="0"/>
              <a:t> </a:t>
            </a:r>
            <a:r>
              <a:rPr lang="ru-RU" dirty="0" err="1"/>
              <a:t>толқыны</a:t>
            </a:r>
            <a:r>
              <a:rPr lang="ru-RU" dirty="0"/>
              <a:t>.</a:t>
            </a:r>
          </a:p>
          <a:p>
            <a:r>
              <a:rPr lang="ru-RU" dirty="0" err="1"/>
              <a:t>Сонымен</a:t>
            </a:r>
            <a:r>
              <a:rPr lang="ru-RU" dirty="0"/>
              <a:t>, осы </a:t>
            </a:r>
            <a:r>
              <a:rPr lang="ru-RU" dirty="0" err="1"/>
              <a:t>толқын</a:t>
            </a:r>
            <a:r>
              <a:rPr lang="ru-RU" dirty="0"/>
              <a:t> </a:t>
            </a:r>
            <a:r>
              <a:rPr lang="ru-RU" dirty="0" err="1"/>
              <a:t>лексемасы</a:t>
            </a:r>
            <a:r>
              <a:rPr lang="ru-RU" dirty="0"/>
              <a:t> </a:t>
            </a:r>
            <a:r>
              <a:rPr lang="ru-RU" dirty="0" err="1"/>
              <a:t>бір</a:t>
            </a:r>
            <a:r>
              <a:rPr lang="ru-RU" dirty="0"/>
              <a:t> </a:t>
            </a:r>
            <a:r>
              <a:rPr lang="ru-RU" dirty="0" err="1"/>
              <a:t>жағынан</a:t>
            </a:r>
            <a:r>
              <a:rPr lang="ru-RU" dirty="0"/>
              <a:t> </a:t>
            </a:r>
            <a:r>
              <a:rPr lang="ru-RU" dirty="0" err="1"/>
              <a:t>екі</a:t>
            </a:r>
            <a:r>
              <a:rPr lang="ru-RU" dirty="0"/>
              <a:t> </a:t>
            </a:r>
            <a:r>
              <a:rPr lang="ru-RU" dirty="0" err="1"/>
              <a:t>тілде</a:t>
            </a:r>
            <a:r>
              <a:rPr lang="ru-RU" dirty="0"/>
              <a:t> </a:t>
            </a:r>
            <a:r>
              <a:rPr lang="ru-RU" dirty="0" err="1"/>
              <a:t>ортақ</a:t>
            </a:r>
            <a:r>
              <a:rPr lang="ru-RU" dirty="0"/>
              <a:t> </a:t>
            </a:r>
            <a:r>
              <a:rPr lang="ru-RU" dirty="0" err="1"/>
              <a:t>мағынаға</a:t>
            </a:r>
            <a:r>
              <a:rPr lang="ru-RU" dirty="0"/>
              <a:t> </a:t>
            </a:r>
            <a:r>
              <a:rPr lang="ru-RU" dirty="0" err="1"/>
              <a:t>ие</a:t>
            </a:r>
            <a:r>
              <a:rPr lang="ru-RU" dirty="0"/>
              <a:t> </a:t>
            </a:r>
            <a:r>
              <a:rPr lang="ru-RU" dirty="0" err="1"/>
              <a:t>болса</a:t>
            </a:r>
            <a:r>
              <a:rPr lang="ru-RU" dirty="0"/>
              <a:t>, </a:t>
            </a:r>
            <a:r>
              <a:rPr lang="ru-RU" dirty="0" err="1"/>
              <a:t>екінші</a:t>
            </a:r>
            <a:r>
              <a:rPr lang="ru-RU" dirty="0"/>
              <a:t> </a:t>
            </a:r>
            <a:r>
              <a:rPr lang="ru-RU" dirty="0" err="1"/>
              <a:t>жағынан</a:t>
            </a:r>
            <a:r>
              <a:rPr lang="ru-RU" dirty="0"/>
              <a:t> </a:t>
            </a:r>
            <a:r>
              <a:rPr lang="ru-RU" dirty="0" err="1"/>
              <a:t>қазақ</a:t>
            </a:r>
            <a:r>
              <a:rPr lang="ru-RU" dirty="0"/>
              <a:t> </a:t>
            </a:r>
            <a:r>
              <a:rPr lang="ru-RU" dirty="0" err="1"/>
              <a:t>тілінде</a:t>
            </a:r>
            <a:r>
              <a:rPr lang="ru-RU" dirty="0"/>
              <a:t> </a:t>
            </a:r>
            <a:r>
              <a:rPr lang="ru-RU" dirty="0" err="1"/>
              <a:t>қосымша</a:t>
            </a:r>
            <a:r>
              <a:rPr lang="ru-RU" dirty="0"/>
              <a:t> </a:t>
            </a:r>
            <a:r>
              <a:rPr lang="ru-RU" dirty="0" err="1"/>
              <a:t>мағынаға</a:t>
            </a:r>
            <a:r>
              <a:rPr lang="ru-RU" dirty="0"/>
              <a:t> </a:t>
            </a:r>
            <a:r>
              <a:rPr lang="ru-RU" dirty="0" err="1"/>
              <a:t>ие</a:t>
            </a:r>
            <a:r>
              <a:rPr lang="ru-RU" dirty="0"/>
              <a:t>. </a:t>
            </a:r>
            <a:r>
              <a:rPr lang="ru-RU" dirty="0" err="1"/>
              <a:t>Бұл</a:t>
            </a:r>
            <a:r>
              <a:rPr lang="ru-RU" dirty="0"/>
              <a:t> </a:t>
            </a:r>
            <a:r>
              <a:rPr lang="ru-RU" dirty="0" err="1"/>
              <a:t>екі</a:t>
            </a:r>
            <a:r>
              <a:rPr lang="ru-RU" dirty="0"/>
              <a:t> </a:t>
            </a:r>
            <a:r>
              <a:rPr lang="ru-RU" dirty="0" err="1"/>
              <a:t>ұлттың</a:t>
            </a:r>
            <a:r>
              <a:rPr lang="ru-RU" dirty="0"/>
              <a:t> </a:t>
            </a:r>
            <a:r>
              <a:rPr lang="ru-RU" dirty="0" err="1"/>
              <a:t>идио-этикалық</a:t>
            </a:r>
            <a:r>
              <a:rPr lang="ru-RU" dirty="0"/>
              <a:t> ор- </a:t>
            </a:r>
            <a:r>
              <a:rPr lang="ru-RU" dirty="0" err="1"/>
              <a:t>тақтығы</a:t>
            </a:r>
            <a:r>
              <a:rPr lang="ru-RU" dirty="0"/>
              <a:t> бар </a:t>
            </a:r>
            <a:r>
              <a:rPr lang="ru-RU" dirty="0" err="1"/>
              <a:t>екенін</a:t>
            </a:r>
            <a:r>
              <a:rPr lang="ru-RU" dirty="0"/>
              <a:t>, </a:t>
            </a:r>
            <a:r>
              <a:rPr lang="ru-RU" dirty="0" err="1"/>
              <a:t>сонымен</a:t>
            </a:r>
            <a:r>
              <a:rPr lang="ru-RU" dirty="0"/>
              <a:t> </a:t>
            </a:r>
            <a:r>
              <a:rPr lang="ru-RU" dirty="0" err="1"/>
              <a:t>қатар</a:t>
            </a:r>
            <a:r>
              <a:rPr lang="ru-RU" dirty="0"/>
              <a:t> </a:t>
            </a:r>
            <a:r>
              <a:rPr lang="ru-RU" dirty="0" err="1"/>
              <a:t>өздеріне</a:t>
            </a:r>
            <a:r>
              <a:rPr lang="ru-RU" dirty="0"/>
              <a:t> </a:t>
            </a:r>
            <a:r>
              <a:rPr lang="ru-RU" dirty="0" err="1"/>
              <a:t>ғана</a:t>
            </a:r>
            <a:r>
              <a:rPr lang="ru-RU" dirty="0"/>
              <a:t> </a:t>
            </a:r>
            <a:r>
              <a:rPr lang="ru-RU" dirty="0" err="1"/>
              <a:t>тән</a:t>
            </a:r>
            <a:r>
              <a:rPr lang="ru-RU" dirty="0"/>
              <a:t> </a:t>
            </a:r>
            <a:r>
              <a:rPr lang="ru-RU" dirty="0" err="1"/>
              <a:t>ұлттық-спецификалық</a:t>
            </a:r>
            <a:r>
              <a:rPr lang="ru-RU" dirty="0"/>
              <a:t> </a:t>
            </a:r>
            <a:r>
              <a:rPr lang="ru-RU" dirty="0" err="1"/>
              <a:t>ерекшелік</a:t>
            </a:r>
            <a:r>
              <a:rPr lang="ru-RU" dirty="0"/>
              <a:t>- </a:t>
            </a:r>
            <a:r>
              <a:rPr lang="ru-RU" dirty="0" err="1"/>
              <a:t>тердің</a:t>
            </a:r>
            <a:r>
              <a:rPr lang="ru-RU" dirty="0"/>
              <a:t> бар </a:t>
            </a:r>
            <a:r>
              <a:rPr lang="ru-RU" dirty="0" err="1"/>
              <a:t>екендігін</a:t>
            </a:r>
            <a:r>
              <a:rPr lang="ru-RU" dirty="0"/>
              <a:t> </a:t>
            </a:r>
            <a:r>
              <a:rPr lang="ru-RU" dirty="0" err="1"/>
              <a:t>көрсетеді</a:t>
            </a:r>
            <a:r>
              <a:rPr lang="ru-RU" dirty="0"/>
              <a:t>.</a:t>
            </a:r>
          </a:p>
        </p:txBody>
      </p:sp>
    </p:spTree>
    <p:extLst>
      <p:ext uri="{BB962C8B-B14F-4D97-AF65-F5344CB8AC3E}">
        <p14:creationId xmlns:p14="http://schemas.microsoft.com/office/powerpoint/2010/main" val="364353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208892351"/>
              </p:ext>
            </p:extLst>
          </p:nvPr>
        </p:nvGraphicFramePr>
        <p:xfrm>
          <a:off x="1596788" y="1091822"/>
          <a:ext cx="8338782" cy="4783517"/>
        </p:xfrm>
        <a:graphic>
          <a:graphicData uri="http://schemas.openxmlformats.org/drawingml/2006/table">
            <a:tbl>
              <a:tblPr/>
              <a:tblGrid>
                <a:gridCol w="2091420">
                  <a:extLst>
                    <a:ext uri="{9D8B030D-6E8A-4147-A177-3AD203B41FA5}">
                      <a16:colId xmlns:a16="http://schemas.microsoft.com/office/drawing/2014/main" val="20000"/>
                    </a:ext>
                  </a:extLst>
                </a:gridCol>
                <a:gridCol w="2077971">
                  <a:extLst>
                    <a:ext uri="{9D8B030D-6E8A-4147-A177-3AD203B41FA5}">
                      <a16:colId xmlns:a16="http://schemas.microsoft.com/office/drawing/2014/main" val="20001"/>
                    </a:ext>
                  </a:extLst>
                </a:gridCol>
                <a:gridCol w="2077971">
                  <a:extLst>
                    <a:ext uri="{9D8B030D-6E8A-4147-A177-3AD203B41FA5}">
                      <a16:colId xmlns:a16="http://schemas.microsoft.com/office/drawing/2014/main" val="20002"/>
                    </a:ext>
                  </a:extLst>
                </a:gridCol>
                <a:gridCol w="2091420">
                  <a:extLst>
                    <a:ext uri="{9D8B030D-6E8A-4147-A177-3AD203B41FA5}">
                      <a16:colId xmlns:a16="http://schemas.microsoft.com/office/drawing/2014/main" val="20003"/>
                    </a:ext>
                  </a:extLst>
                </a:gridCol>
              </a:tblGrid>
              <a:tr h="238043">
                <a:tc gridSpan="4">
                  <a:txBody>
                    <a:bodyPr/>
                    <a:lstStyle/>
                    <a:p>
                      <a:pPr indent="254000" algn="ctr">
                        <a:lnSpc>
                          <a:spcPct val="105000"/>
                        </a:lnSpc>
                        <a:spcAft>
                          <a:spcPts val="0"/>
                        </a:spcAft>
                      </a:pPr>
                      <a:r>
                        <a:rPr lang="ru-RU" sz="1000" b="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От </a:t>
                      </a:r>
                      <a:r>
                        <a:rPr lang="kk-KZ" sz="1000" i="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kk-KZ" sz="1000" b="1" i="1">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ыстық, жылы, жалын</a:t>
                      </a:r>
                      <a:r>
                        <a:rPr lang="kk-KZ"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лексемаларымен қатар келеді)</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38043">
                <a:tc gridSpan="2">
                  <a:txBody>
                    <a:bodyPr/>
                    <a:lstStyle/>
                    <a:p>
                      <a:pPr indent="254000" algn="ctr">
                        <a:lnSpc>
                          <a:spcPct val="105000"/>
                        </a:lnSpc>
                        <a:spcAft>
                          <a:spcPts val="0"/>
                        </a:spcAft>
                      </a:pPr>
                      <a:r>
                        <a:rPr lang="kk-KZ"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Қытай тілінде:</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indent="254000" algn="ctr">
                        <a:lnSpc>
                          <a:spcPct val="105000"/>
                        </a:lnSpc>
                        <a:spcAft>
                          <a:spcPts val="0"/>
                        </a:spcAft>
                      </a:pPr>
                      <a:r>
                        <a:rPr lang="kk-KZ"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Қазақ </a:t>
                      </a:r>
                      <a:r>
                        <a:rPr lang="ru-RU"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тілінде:</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1"/>
                  </a:ext>
                </a:extLst>
              </a:tr>
              <a:tr h="260712">
                <a:tc gridSpan="2">
                  <a:txBody>
                    <a:bodyPr/>
                    <a:lstStyle/>
                    <a:p>
                      <a:pP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gridSpan="2">
                  <a:txBody>
                    <a:bodyPr/>
                    <a:lstStyle/>
                    <a:p>
                      <a:pPr indent="254000" algn="ctr">
                        <a:lnSpc>
                          <a:spcPct val="105000"/>
                        </a:lnSpc>
                        <a:spcAft>
                          <a:spcPts val="0"/>
                        </a:spcAft>
                      </a:pPr>
                      <a:r>
                        <a:rPr lang="ru-RU"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От, жалын, </a:t>
                      </a:r>
                      <a:r>
                        <a:rPr lang="kk-KZ"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алау</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extLst>
                  <a:ext uri="{0D108BD9-81ED-4DB2-BD59-A6C34878D82A}">
                    <a16:rowId xmlns:a16="http://schemas.microsoft.com/office/drawing/2014/main" val="10002"/>
                  </a:ext>
                </a:extLst>
              </a:tr>
              <a:tr h="476085">
                <a:tc>
                  <a:txBody>
                    <a:bodyPr/>
                    <a:lstStyle/>
                    <a:p>
                      <a:pPr indent="254000" algn="ctr">
                        <a:lnSpc>
                          <a:spcPct val="105000"/>
                        </a:lnSpc>
                        <a:spcAft>
                          <a:spcPts val="0"/>
                        </a:spcAft>
                      </a:pPr>
                      <a:r>
                        <a:rPr lang="ru-RU"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Тура </a:t>
                      </a:r>
                      <a:r>
                        <a:rPr lang="kk-KZ"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01600">
                        <a:lnSpc>
                          <a:spcPct val="105000"/>
                        </a:lnSpc>
                        <a:spcAft>
                          <a:spcPts val="0"/>
                        </a:spcAft>
                      </a:pPr>
                      <a:r>
                        <a:rPr lang="kk-KZ"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Ауыспалы мағына:</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lnSpc>
                          <a:spcPct val="105000"/>
                        </a:lnSpc>
                        <a:spcAft>
                          <a:spcPts val="0"/>
                        </a:spcAft>
                      </a:pPr>
                      <a:r>
                        <a:rPr lang="ru-RU"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Тура </a:t>
                      </a:r>
                      <a:r>
                        <a:rPr lang="kk-KZ"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ctr">
                        <a:lnSpc>
                          <a:spcPct val="105000"/>
                        </a:lnSpc>
                        <a:spcAft>
                          <a:spcPts val="0"/>
                        </a:spcAft>
                      </a:pPr>
                      <a:r>
                        <a:rPr lang="ru-RU"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Ауыспалы </a:t>
                      </a:r>
                      <a:r>
                        <a:rPr lang="kk-KZ"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мағына:</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70634">
                <a:tc>
                  <a:txBody>
                    <a:bodyPr/>
                    <a:lstStyle/>
                    <a:p>
                      <a:pPr indent="254000">
                        <a:lnSpc>
                          <a:spcPct val="105000"/>
                        </a:lnSpc>
                        <a:spcAft>
                          <a:spcPts val="0"/>
                        </a:spcAft>
                      </a:pPr>
                      <a:r>
                        <a:rPr lang="kk-KZ"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Жылу мен жарық көзі</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nSpc>
                          <a:spcPts val="1310"/>
                        </a:lnSpc>
                        <a:spcAft>
                          <a:spcPts val="0"/>
                        </a:spcAft>
                      </a:pPr>
                      <a:r>
                        <a:rPr lang="ru-RU"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Қонаққа деген құрмет, жылы лебіз Мысалдар:</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nSpc>
                          <a:spcPts val="1310"/>
                        </a:lnSpc>
                        <a:spcAft>
                          <a:spcPts val="0"/>
                        </a:spcAft>
                      </a:pPr>
                      <a:r>
                        <a:rPr lang="en-US" sz="1000">
                          <a:solidFill>
                            <a:srgbClr val="231F20"/>
                          </a:solidFill>
                          <a:effectLst/>
                          <a:latin typeface="SimSun" panose="02010600030101010101" pitchFamily="2" charset="-122"/>
                          <a:ea typeface="Times New Roman" panose="02020603050405020304" pitchFamily="18" charset="0"/>
                          <a:cs typeface="SimSun" panose="02010600030101010101" pitchFamily="2" charset="-122"/>
                        </a:rPr>
                        <a:t>热烈欢迎</a:t>
                      </a:r>
                      <a:r>
                        <a:rPr lang="ru-RU"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 ( r e l i e huanying) – жылы қарсы алу / ыстық ықылас, жылы көңіл.</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nSpc>
                          <a:spcPts val="1310"/>
                        </a:lnSpc>
                        <a:spcAft>
                          <a:spcPts val="0"/>
                        </a:spcAft>
                      </a:pPr>
                      <a:r>
                        <a:rPr lang="ru-RU"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Қызуы аса күшті алаулаған жалын,</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nSpc>
                          <a:spcPct val="105000"/>
                        </a:lnSpc>
                        <a:spcAft>
                          <a:spcPts val="0"/>
                        </a:spcAft>
                      </a:pPr>
                      <a:r>
                        <a:rPr lang="kk-KZ" sz="10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Жылу мен жарық көзі</a:t>
                      </a:r>
                      <a:endParaRPr lang="ru-RU" sz="80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05000"/>
                        </a:lnSpc>
                        <a:spcAft>
                          <a:spcPts val="0"/>
                        </a:spcAft>
                      </a:pPr>
                      <a:r>
                        <a:rPr lang="kk-KZ" sz="1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Қонаққа деген құрмет, жылы лебіз</a:t>
                      </a:r>
                      <a:endParaRPr lang="ru-RU" sz="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gn="just">
                        <a:lnSpc>
                          <a:spcPct val="105000"/>
                        </a:lnSpc>
                        <a:spcAft>
                          <a:spcPts val="0"/>
                        </a:spcAft>
                      </a:pPr>
                      <a:r>
                        <a:rPr lang="kk-KZ" sz="1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Мысалдар: Ыстық ықылас, жылы көңіл;</a:t>
                      </a:r>
                      <a:endParaRPr lang="ru-RU" sz="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gn="just">
                        <a:lnSpc>
                          <a:spcPct val="105000"/>
                        </a:lnSpc>
                        <a:spcAft>
                          <a:spcPts val="0"/>
                        </a:spcAft>
                      </a:pPr>
                      <a:r>
                        <a:rPr lang="kk-KZ" sz="1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1) Шынайы махаббат сезімі</a:t>
                      </a:r>
                      <a:endParaRPr lang="ru-RU" sz="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gn="just">
                        <a:lnSpc>
                          <a:spcPct val="105000"/>
                        </a:lnSpc>
                        <a:spcAft>
                          <a:spcPts val="0"/>
                        </a:spcAft>
                      </a:pPr>
                      <a:r>
                        <a:rPr lang="kk-KZ" sz="10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Мысалдар: Махаббат жалыны, отты жігер- мен, алаулаған сезім, көзі оттай жанып тұр, тұла бойы жанып тұр.</a:t>
                      </a:r>
                      <a:endParaRPr lang="ru-RU" sz="80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80" marR="46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3974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a:xfrm>
            <a:off x="1295401" y="982132"/>
            <a:ext cx="9601196" cy="4893736"/>
          </a:xfrm>
        </p:spPr>
        <p:txBody>
          <a:bodyPr>
            <a:normAutofit fontScale="92500" lnSpcReduction="10000"/>
          </a:bodyPr>
          <a:lstStyle/>
          <a:p>
            <a:r>
              <a:rPr lang="kk-KZ" dirty="0"/>
              <a:t>Қазақ тілінің түсіндірме сөздігінде: «от – қызуы аса күшті алаулаған жалын, жылe мен жарық көзі»; ал қытай тіліндегі «汉语国俗词典(Қытай тілі ұлттық түсіндірме сөздігінде)»: «火是热和光的来源» [14]. (От – жылу мен жарық көзі. Ауд.автор) деп келеді.</a:t>
            </a:r>
            <a:endParaRPr lang="ru-RU" dirty="0"/>
          </a:p>
          <a:p>
            <a:r>
              <a:rPr lang="kk-KZ" dirty="0"/>
              <a:t>Әр халықтың өмірінде от ерекше орынға ие. От - бұл жылу мен жарық көзі болып табы- лады. Суық аязды қыс кезінде адамдар оттан жылу мен энергияны алу арқылы күн көреді, ал жылы мезгілде отты тұрмыстық өмірде пайдаланады. Бұл от концептісінің материалдық жағы. Ал адамның рухани әлемінде от лексемасы өзге бір мағынаға ие. Мәселен, қытай тілі мен қазақ тілінде от концептісінен бастау алатын ‘ыстық', ‘жылы', ‘жағымды', ‘жанға жайлы' семалары арқылы қонаққа деген құрмет, жылы лебіз бейнеленеді. Мысалы, қазақ тілінде: «Ол көрермендердің ыстық ықыласына бөленді», «жылы лебізбен қарсы алды»; қытай тілінде: «^^ЖЙ. (relie huanying) (жылы көңілмен қарсы алу)».</a:t>
            </a:r>
            <a:endParaRPr lang="ru-RU" dirty="0"/>
          </a:p>
          <a:p>
            <a:endParaRPr lang="ru-RU" dirty="0"/>
          </a:p>
        </p:txBody>
      </p:sp>
    </p:spTree>
    <p:extLst>
      <p:ext uri="{BB962C8B-B14F-4D97-AF65-F5344CB8AC3E}">
        <p14:creationId xmlns:p14="http://schemas.microsoft.com/office/powerpoint/2010/main" val="1278197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sp>
        <p:nvSpPr>
          <p:cNvPr id="3" name="Объект 2"/>
          <p:cNvSpPr>
            <a:spLocks noGrp="1"/>
          </p:cNvSpPr>
          <p:nvPr>
            <p:ph idx="1"/>
          </p:nvPr>
        </p:nvSpPr>
        <p:spPr/>
        <p:txBody>
          <a:bodyPr>
            <a:normAutofit fontScale="85000" lnSpcReduction="10000"/>
          </a:bodyPr>
          <a:lstStyle/>
          <a:p>
            <a:r>
              <a:rPr lang="kk-KZ" dirty="0"/>
              <a:t>Қазақ тілінде от сөзі тағы бір ауыспалы мағынаға ие. Оттан бастау алатын лексема- лар көмегімен отбасы мүшелері арасындағы қарым-қатынас, екі жастың бір-біріне деген махаббат сезімін бейнелеуге болады. Мысалы: Махаббат жалыны, отты жігермен, алау- лаған сезім, көзі оттай жанып тұр, тұла бойы жанып тұр, т.б.</a:t>
            </a:r>
            <a:endParaRPr lang="ru-RU" dirty="0"/>
          </a:p>
          <a:p>
            <a:r>
              <a:rPr lang="kk-KZ" dirty="0"/>
              <a:t>Сонымен, кейбір концептілерді қазақ тілінде де қытай тілінде де ауыспалы мағынасын- да бірдей қолданады. Оған себеп - адамды қоршап тұрған объективтік ортаның, табиғат құ-</a:t>
            </a:r>
            <a:endParaRPr lang="ru-RU" dirty="0"/>
          </a:p>
          <a:p>
            <a:r>
              <a:rPr lang="kk-KZ" dirty="0"/>
              <a:t>былыстарының әмбебаптылығы. Екі тілде метафоралардың мағыналарын салыстыра сипаттау нәтижесінде біз метафоралардың концептуалдық қызметінің ортақ белгілерін байқаймыз.</a:t>
            </a:r>
            <a:endParaRPr lang="ru-RU" dirty="0"/>
          </a:p>
        </p:txBody>
      </p:sp>
    </p:spTree>
    <p:extLst>
      <p:ext uri="{BB962C8B-B14F-4D97-AF65-F5344CB8AC3E}">
        <p14:creationId xmlns:p14="http://schemas.microsoft.com/office/powerpoint/2010/main" val="17326177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TotalTime>
  <Words>1715</Words>
  <Application>Microsoft Office PowerPoint</Application>
  <PresentationFormat>Широкоэкранный</PresentationFormat>
  <Paragraphs>101</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MS Gothic</vt:lpstr>
      <vt:lpstr>SimSun</vt:lpstr>
      <vt:lpstr>Arial</vt:lpstr>
      <vt:lpstr>Garamond</vt:lpstr>
      <vt:lpstr>Times New Roman</vt:lpstr>
      <vt:lpstr>Натуральные материалы</vt:lpstr>
      <vt:lpstr>Қытай тілі мен қазақ тілі арасындағы тілдік ерекшелік және бейнелеу тәсілі</vt:lpstr>
      <vt:lpstr>  </vt:lpstr>
      <vt:lpstr> </vt:lpstr>
      <vt:lpstr> </vt:lpstr>
      <vt:lpstr>Презентация PowerPoint</vt:lpstr>
      <vt:lpstr>Презентация PowerPoint</vt:lpstr>
      <vt:lpstr> </vt:lpstr>
      <vt:lpstr>  </vt:lpstr>
      <vt:lpstr> </vt:lpstr>
      <vt:lpstr> </vt:lpstr>
      <vt:lpstr> </vt:lpstr>
      <vt:lpstr> </vt:lpstr>
      <vt:lpstr>Презентация PowerPoint</vt:lpstr>
      <vt:lpstr> </vt:lpstr>
      <vt:lpstr>  </vt:lpstr>
      <vt:lpstr>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Пользователь</cp:lastModifiedBy>
  <cp:revision>4</cp:revision>
  <dcterms:created xsi:type="dcterms:W3CDTF">2021-10-11T05:31:43Z</dcterms:created>
  <dcterms:modified xsi:type="dcterms:W3CDTF">2022-01-16T20:44:16Z</dcterms:modified>
</cp:coreProperties>
</file>